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362" r:id="rId2"/>
    <p:sldId id="433" r:id="rId3"/>
    <p:sldId id="481" r:id="rId4"/>
    <p:sldId id="482" r:id="rId5"/>
    <p:sldId id="375" r:id="rId6"/>
    <p:sldId id="480" r:id="rId7"/>
    <p:sldId id="436" r:id="rId8"/>
    <p:sldId id="437" r:id="rId9"/>
    <p:sldId id="418" r:id="rId10"/>
    <p:sldId id="464" r:id="rId11"/>
    <p:sldId id="479" r:id="rId12"/>
    <p:sldId id="483" r:id="rId13"/>
    <p:sldId id="476" r:id="rId14"/>
    <p:sldId id="376" r:id="rId15"/>
    <p:sldId id="477" r:id="rId16"/>
    <p:sldId id="413" r:id="rId17"/>
    <p:sldId id="382" r:id="rId18"/>
    <p:sldId id="465" r:id="rId19"/>
    <p:sldId id="485" r:id="rId20"/>
    <p:sldId id="475" r:id="rId21"/>
    <p:sldId id="385" r:id="rId22"/>
    <p:sldId id="386" r:id="rId23"/>
    <p:sldId id="388" r:id="rId24"/>
    <p:sldId id="389" r:id="rId25"/>
    <p:sldId id="478" r:id="rId26"/>
    <p:sldId id="484" r:id="rId27"/>
    <p:sldId id="467" r:id="rId28"/>
    <p:sldId id="468" r:id="rId29"/>
  </p:sldIdLst>
  <p:sldSz cx="12192000" cy="6858000"/>
  <p:notesSz cx="9926638" cy="6797675"/>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A19113-535D-DC09-8535-E4A7B8F7A8AD}" name="roberto de luca" initials="rdl" userId="0534969efc04a30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5F5F"/>
    <a:srgbClr val="777777"/>
    <a:srgbClr val="336699"/>
    <a:srgbClr val="C0C0C0"/>
    <a:srgbClr val="F8F8F8"/>
    <a:srgbClr val="4D4D4D"/>
    <a:srgbClr val="990033"/>
    <a:srgbClr val="AEAEC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8" autoAdjust="0"/>
    <p:restoredTop sz="94698" autoAdjust="0"/>
  </p:normalViewPr>
  <p:slideViewPr>
    <p:cSldViewPr>
      <p:cViewPr>
        <p:scale>
          <a:sx n="100" d="100"/>
          <a:sy n="100" d="100"/>
        </p:scale>
        <p:origin x="1140" y="26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3274" y="72"/>
      </p:cViewPr>
      <p:guideLst/>
    </p:cSldViewPr>
  </p:notesViewPr>
  <p:gridSpacing cx="50400" cy="50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 Roby" userId="0534969efc04a308" providerId="LiveId" clId="{14793528-E8F0-4464-9FD1-FDBEBCD91383}"/>
    <pc:docChg chg="modSld">
      <pc:chgData name="Roby Roby" userId="0534969efc04a308" providerId="LiveId" clId="{14793528-E8F0-4464-9FD1-FDBEBCD91383}" dt="2026-02-11T14:15:32" v="76" actId="20577"/>
      <pc:docMkLst>
        <pc:docMk/>
      </pc:docMkLst>
      <pc:sldChg chg="modSp mod">
        <pc:chgData name="Roby Roby" userId="0534969efc04a308" providerId="LiveId" clId="{14793528-E8F0-4464-9FD1-FDBEBCD91383}" dt="2026-02-11T14:14:03.846" v="50" actId="13926"/>
        <pc:sldMkLst>
          <pc:docMk/>
          <pc:sldMk cId="0" sldId="385"/>
        </pc:sldMkLst>
        <pc:spChg chg="mod">
          <ac:chgData name="Roby Roby" userId="0534969efc04a308" providerId="LiveId" clId="{14793528-E8F0-4464-9FD1-FDBEBCD91383}" dt="2026-02-11T14:14:03.846" v="50" actId="13926"/>
          <ac:spMkLst>
            <pc:docMk/>
            <pc:sldMk cId="0" sldId="385"/>
            <ac:spMk id="5" creationId="{205B070E-AAF9-B53E-5BED-33C3373837DB}"/>
          </ac:spMkLst>
        </pc:spChg>
      </pc:sldChg>
      <pc:sldChg chg="modSp mod">
        <pc:chgData name="Roby Roby" userId="0534969efc04a308" providerId="LiveId" clId="{14793528-E8F0-4464-9FD1-FDBEBCD91383}" dt="2026-02-11T14:14:39.766" v="52" actId="20577"/>
        <pc:sldMkLst>
          <pc:docMk/>
          <pc:sldMk cId="0" sldId="389"/>
        </pc:sldMkLst>
        <pc:spChg chg="mod">
          <ac:chgData name="Roby Roby" userId="0534969efc04a308" providerId="LiveId" clId="{14793528-E8F0-4464-9FD1-FDBEBCD91383}" dt="2026-02-11T14:14:39.766" v="52" actId="20577"/>
          <ac:spMkLst>
            <pc:docMk/>
            <pc:sldMk cId="0" sldId="389"/>
            <ac:spMk id="5" creationId="{945495E8-9633-EB46-176C-F78ECFDA2C23}"/>
          </ac:spMkLst>
        </pc:spChg>
      </pc:sldChg>
      <pc:sldChg chg="modSp mod">
        <pc:chgData name="Roby Roby" userId="0534969efc04a308" providerId="LiveId" clId="{14793528-E8F0-4464-9FD1-FDBEBCD91383}" dt="2026-02-11T14:03:18.581" v="18" actId="20577"/>
        <pc:sldMkLst>
          <pc:docMk/>
          <pc:sldMk cId="3346857979" sldId="436"/>
        </pc:sldMkLst>
        <pc:spChg chg="mod">
          <ac:chgData name="Roby Roby" userId="0534969efc04a308" providerId="LiveId" clId="{14793528-E8F0-4464-9FD1-FDBEBCD91383}" dt="2026-02-11T14:03:18.581" v="18" actId="20577"/>
          <ac:spMkLst>
            <pc:docMk/>
            <pc:sldMk cId="3346857979" sldId="436"/>
            <ac:spMk id="28675" creationId="{156F933B-4012-42A7-BD98-677F2D262490}"/>
          </ac:spMkLst>
        </pc:spChg>
      </pc:sldChg>
      <pc:sldChg chg="modSp mod">
        <pc:chgData name="Roby Roby" userId="0534969efc04a308" providerId="LiveId" clId="{14793528-E8F0-4464-9FD1-FDBEBCD91383}" dt="2026-02-11T14:03:44.926" v="28" actId="20577"/>
        <pc:sldMkLst>
          <pc:docMk/>
          <pc:sldMk cId="375159372" sldId="437"/>
        </pc:sldMkLst>
        <pc:spChg chg="mod">
          <ac:chgData name="Roby Roby" userId="0534969efc04a308" providerId="LiveId" clId="{14793528-E8F0-4464-9FD1-FDBEBCD91383}" dt="2026-02-11T14:03:44.926" v="28" actId="20577"/>
          <ac:spMkLst>
            <pc:docMk/>
            <pc:sldMk cId="375159372" sldId="437"/>
            <ac:spMk id="28675" creationId="{156F933B-4012-42A7-BD98-677F2D262490}"/>
          </ac:spMkLst>
        </pc:spChg>
      </pc:sldChg>
      <pc:sldChg chg="modSp mod">
        <pc:chgData name="Roby Roby" userId="0534969efc04a308" providerId="LiveId" clId="{14793528-E8F0-4464-9FD1-FDBEBCD91383}" dt="2026-02-11T14:15:32" v="76" actId="20577"/>
        <pc:sldMkLst>
          <pc:docMk/>
          <pc:sldMk cId="594014060" sldId="468"/>
        </pc:sldMkLst>
        <pc:spChg chg="mod">
          <ac:chgData name="Roby Roby" userId="0534969efc04a308" providerId="LiveId" clId="{14793528-E8F0-4464-9FD1-FDBEBCD91383}" dt="2026-02-11T14:15:32" v="76" actId="20577"/>
          <ac:spMkLst>
            <pc:docMk/>
            <pc:sldMk cId="594014060" sldId="468"/>
            <ac:spMk id="5" creationId="{20893520-4B1A-8F9F-AB2B-E5FC117D2B0B}"/>
          </ac:spMkLst>
        </pc:spChg>
      </pc:sldChg>
      <pc:sldChg chg="modSp mod">
        <pc:chgData name="Roby Roby" userId="0534969efc04a308" providerId="LiveId" clId="{14793528-E8F0-4464-9FD1-FDBEBCD91383}" dt="2026-02-11T14:13:18.561" v="49" actId="20577"/>
        <pc:sldMkLst>
          <pc:docMk/>
          <pc:sldMk cId="1492186281" sldId="475"/>
        </pc:sldMkLst>
        <pc:spChg chg="mod">
          <ac:chgData name="Roby Roby" userId="0534969efc04a308" providerId="LiveId" clId="{14793528-E8F0-4464-9FD1-FDBEBCD91383}" dt="2026-02-11T14:13:18.561" v="49" actId="20577"/>
          <ac:spMkLst>
            <pc:docMk/>
            <pc:sldMk cId="1492186281" sldId="475"/>
            <ac:spMk id="8" creationId="{C4632561-DF28-1466-3B0E-780D0C482D21}"/>
          </ac:spMkLst>
        </pc:spChg>
      </pc:sldChg>
      <pc:sldChg chg="modSp mod">
        <pc:chgData name="Roby Roby" userId="0534969efc04a308" providerId="LiveId" clId="{14793528-E8F0-4464-9FD1-FDBEBCD91383}" dt="2026-02-11T14:10:24.423" v="33" actId="13926"/>
        <pc:sldMkLst>
          <pc:docMk/>
          <pc:sldMk cId="2768585514" sldId="479"/>
        </pc:sldMkLst>
        <pc:spChg chg="mod">
          <ac:chgData name="Roby Roby" userId="0534969efc04a308" providerId="LiveId" clId="{14793528-E8F0-4464-9FD1-FDBEBCD91383}" dt="2026-02-11T14:10:24.423" v="33" actId="13926"/>
          <ac:spMkLst>
            <pc:docMk/>
            <pc:sldMk cId="2768585514" sldId="479"/>
            <ac:spMk id="6" creationId="{767A56FA-8E76-EA89-BAE9-FC27ADACFCCB}"/>
          </ac:spMkLst>
        </pc:spChg>
      </pc:sldChg>
      <pc:sldChg chg="modSp mod">
        <pc:chgData name="Roby Roby" userId="0534969efc04a308" providerId="LiveId" clId="{14793528-E8F0-4464-9FD1-FDBEBCD91383}" dt="2026-02-11T14:12:51.830" v="47" actId="20577"/>
        <pc:sldMkLst>
          <pc:docMk/>
          <pc:sldMk cId="819605007" sldId="483"/>
        </pc:sldMkLst>
        <pc:spChg chg="mod">
          <ac:chgData name="Roby Roby" userId="0534969efc04a308" providerId="LiveId" clId="{14793528-E8F0-4464-9FD1-FDBEBCD91383}" dt="2026-02-11T14:12:51.830" v="47" actId="20577"/>
          <ac:spMkLst>
            <pc:docMk/>
            <pc:sldMk cId="819605007" sldId="483"/>
            <ac:spMk id="6" creationId="{767A56FA-8E76-EA89-BAE9-FC27ADACFCCB}"/>
          </ac:spMkLst>
        </pc:spChg>
      </pc:sldChg>
    </pc:docChg>
  </pc:docChgLst>
  <pc:docChgLst>
    <pc:chgData name="Nicola Lucido" userId="2d3ed78f5a147f1c" providerId="LiveId" clId="{96220C53-C925-4ABD-9497-D274225B44B4}"/>
    <pc:docChg chg="modSld">
      <pc:chgData name="Nicola Lucido" userId="2d3ed78f5a147f1c" providerId="LiveId" clId="{96220C53-C925-4ABD-9497-D274225B44B4}" dt="2026-02-11T17:53:15.084" v="35" actId="6549"/>
      <pc:docMkLst>
        <pc:docMk/>
      </pc:docMkLst>
      <pc:sldChg chg="modSp mod">
        <pc:chgData name="Nicola Lucido" userId="2d3ed78f5a147f1c" providerId="LiveId" clId="{96220C53-C925-4ABD-9497-D274225B44B4}" dt="2026-02-11T17:53:15.084" v="35" actId="6549"/>
        <pc:sldMkLst>
          <pc:docMk/>
          <pc:sldMk cId="375159372" sldId="437"/>
        </pc:sldMkLst>
        <pc:spChg chg="mod">
          <ac:chgData name="Nicola Lucido" userId="2d3ed78f5a147f1c" providerId="LiveId" clId="{96220C53-C925-4ABD-9497-D274225B44B4}" dt="2026-02-11T17:53:15.084" v="35" actId="6549"/>
          <ac:spMkLst>
            <pc:docMk/>
            <pc:sldMk cId="375159372" sldId="437"/>
            <ac:spMk id="28675" creationId="{156F933B-4012-42A7-BD98-677F2D262490}"/>
          </ac:spMkLst>
        </pc:spChg>
      </pc:sldChg>
      <pc:sldChg chg="modSp mod">
        <pc:chgData name="Nicola Lucido" userId="2d3ed78f5a147f1c" providerId="LiveId" clId="{96220C53-C925-4ABD-9497-D274225B44B4}" dt="2026-02-11T17:49:53.433" v="25" actId="20577"/>
        <pc:sldMkLst>
          <pc:docMk/>
          <pc:sldMk cId="2263815121" sldId="481"/>
        </pc:sldMkLst>
        <pc:spChg chg="mod">
          <ac:chgData name="Nicola Lucido" userId="2d3ed78f5a147f1c" providerId="LiveId" clId="{96220C53-C925-4ABD-9497-D274225B44B4}" dt="2026-02-11T17:49:53.433" v="25" actId="20577"/>
          <ac:spMkLst>
            <pc:docMk/>
            <pc:sldMk cId="2263815121" sldId="481"/>
            <ac:spMk id="8195" creationId="{C63B46B8-7AA8-46AE-815F-BBC924C884E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143266383731261E-2"/>
          <c:y val="1.2120351392916335E-3"/>
          <c:w val="0.97771346723253749"/>
          <c:h val="0.75373508180264448"/>
        </c:manualLayout>
      </c:layout>
      <c:barChart>
        <c:barDir val="col"/>
        <c:grouping val="clustered"/>
        <c:varyColors val="0"/>
        <c:ser>
          <c:idx val="0"/>
          <c:order val="0"/>
          <c:tx>
            <c:strRef>
              <c:f>grafici!$B$4</c:f>
              <c:strCache>
                <c:ptCount val="1"/>
                <c:pt idx="0">
                  <c:v>Società</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dLbl>
              <c:idx val="6"/>
              <c:tx>
                <c:rich>
                  <a:bodyPr/>
                  <a:lstStyle/>
                  <a:p>
                    <a:r>
                      <a:rPr lang="en-US" dirty="0"/>
                      <a:t>0,1%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86-4DF5-9079-0625D06A5DFD}"/>
                </c:ext>
              </c:extLst>
            </c:dLbl>
            <c:spPr>
              <a:solidFill>
                <a:srgbClr val="C0C0C0">
                  <a:alpha val="75000"/>
                </a:srgbClr>
              </a:solidFill>
              <a:ln>
                <a:noFill/>
              </a:ln>
              <a:effectLst/>
            </c:spPr>
            <c:txPr>
              <a:bodyPr rot="0" spcFirstLastPara="1" vertOverflow="clip" horzOverflow="clip" vert="horz" wrap="square" lIns="0" tIns="18288" rIns="0" bIns="18288" anchor="ctr" anchorCtr="1">
                <a:spAutoFit/>
              </a:bodyPr>
              <a:lstStyle/>
              <a:p>
                <a:pPr>
                  <a:defRPr sz="9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grafici!$C$3:$I$3</c:f>
              <c:strCache>
                <c:ptCount val="7"/>
                <c:pt idx="0">
                  <c:v>0-100</c:v>
                </c:pt>
                <c:pt idx="1">
                  <c:v>100-5.000</c:v>
                </c:pt>
                <c:pt idx="2">
                  <c:v>5.001-20.000</c:v>
                </c:pt>
                <c:pt idx="3">
                  <c:v>20.001-50.000</c:v>
                </c:pt>
                <c:pt idx="4">
                  <c:v>50.001-100.000</c:v>
                </c:pt>
                <c:pt idx="5">
                  <c:v>100.001-1000.000</c:v>
                </c:pt>
                <c:pt idx="6">
                  <c:v>Oltre 1000.000</c:v>
                </c:pt>
              </c:strCache>
            </c:strRef>
          </c:cat>
          <c:val>
            <c:numRef>
              <c:f>grafici!$C$4:$I$4</c:f>
              <c:numCache>
                <c:formatCode>0.0%</c:formatCode>
                <c:ptCount val="7"/>
                <c:pt idx="0">
                  <c:v>0.32741224201799257</c:v>
                </c:pt>
                <c:pt idx="1">
                  <c:v>0.60580999155146642</c:v>
                </c:pt>
                <c:pt idx="2">
                  <c:v>4.8387815543444956E-2</c:v>
                </c:pt>
                <c:pt idx="3">
                  <c:v>1.0949670878554651E-2</c:v>
                </c:pt>
                <c:pt idx="4">
                  <c:v>3.885397034657556E-3</c:v>
                </c:pt>
                <c:pt idx="5">
                  <c:v>3.3069974283035158E-3</c:v>
                </c:pt>
                <c:pt idx="6">
                  <c:v>2.4788554558030282E-4</c:v>
                </c:pt>
              </c:numCache>
            </c:numRef>
          </c:val>
          <c:extLst>
            <c:ext xmlns:c16="http://schemas.microsoft.com/office/drawing/2014/chart" uri="{C3380CC4-5D6E-409C-BE32-E72D297353CC}">
              <c16:uniqueId val="{00000000-3599-4A14-83FA-444B87F8C7C6}"/>
            </c:ext>
          </c:extLst>
        </c:ser>
        <c:ser>
          <c:idx val="1"/>
          <c:order val="1"/>
          <c:tx>
            <c:strRef>
              <c:f>grafici!$B$5</c:f>
              <c:strCache>
                <c:ptCount val="1"/>
                <c:pt idx="0">
                  <c:v>Dipendenti</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dLbl>
              <c:idx val="6"/>
              <c:tx>
                <c:rich>
                  <a:bodyPr/>
                  <a:lstStyle/>
                  <a:p>
                    <a:r>
                      <a:rPr lang="en-US" dirty="0"/>
                      <a:t>25,4%</a:t>
                    </a:r>
                  </a:p>
                </c:rich>
              </c:tx>
              <c:dLblPos val="inEnd"/>
              <c:showLegendKey val="0"/>
              <c:showVal val="1"/>
              <c:showCatName val="0"/>
              <c:showSerName val="0"/>
              <c:showPercent val="0"/>
              <c:showBubbleSize val="0"/>
              <c:extLst>
                <c:ext xmlns:c15="http://schemas.microsoft.com/office/drawing/2012/chart" uri="{CE6537A1-D6FC-4f65-9D91-7224C49458BB}">
                  <c15:layout>
                    <c:manualLayout>
                      <c:w val="5.4121094195564393E-2"/>
                      <c:h val="8.4375868373891758E-2"/>
                    </c:manualLayout>
                  </c15:layout>
                  <c15:showDataLabelsRange val="0"/>
                </c:ext>
                <c:ext xmlns:c16="http://schemas.microsoft.com/office/drawing/2014/chart" uri="{C3380CC4-5D6E-409C-BE32-E72D297353CC}">
                  <c16:uniqueId val="{00000001-0386-4DF5-9079-0625D06A5DFD}"/>
                </c:ext>
              </c:extLst>
            </c:dLbl>
            <c:spPr>
              <a:solidFill>
                <a:srgbClr val="C0C0C0">
                  <a:alpha val="75000"/>
                </a:srgbClr>
              </a:solidFill>
              <a:ln>
                <a:noFill/>
              </a:ln>
              <a:effectLst/>
            </c:spPr>
            <c:txPr>
              <a:bodyPr rot="0" spcFirstLastPara="1" vertOverflow="clip" horzOverflow="clip" vert="horz" wrap="square" lIns="0" tIns="18288" rIns="0" bIns="18288" anchor="ctr" anchorCtr="1">
                <a:spAutoFit/>
              </a:bodyPr>
              <a:lstStyle/>
              <a:p>
                <a:pPr>
                  <a:defRPr sz="9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grafici!$C$3:$I$3</c:f>
              <c:strCache>
                <c:ptCount val="7"/>
                <c:pt idx="0">
                  <c:v>0-100</c:v>
                </c:pt>
                <c:pt idx="1">
                  <c:v>100-5.000</c:v>
                </c:pt>
                <c:pt idx="2">
                  <c:v>5.001-20.000</c:v>
                </c:pt>
                <c:pt idx="3">
                  <c:v>20.001-50.000</c:v>
                </c:pt>
                <c:pt idx="4">
                  <c:v>50.001-100.000</c:v>
                </c:pt>
                <c:pt idx="5">
                  <c:v>100.001-1000.000</c:v>
                </c:pt>
                <c:pt idx="6">
                  <c:v>Oltre 1000.000</c:v>
                </c:pt>
              </c:strCache>
            </c:strRef>
          </c:cat>
          <c:val>
            <c:numRef>
              <c:f>grafici!$C$5:$I$5</c:f>
              <c:numCache>
                <c:formatCode>0.0%</c:formatCode>
                <c:ptCount val="7"/>
                <c:pt idx="0">
                  <c:v>2.9464479471994643E-3</c:v>
                </c:pt>
                <c:pt idx="1">
                  <c:v>0.16927927775894439</c:v>
                </c:pt>
                <c:pt idx="2">
                  <c:v>0.14127704416422246</c:v>
                </c:pt>
                <c:pt idx="3">
                  <c:v>0.10407450277755893</c:v>
                </c:pt>
                <c:pt idx="4">
                  <c:v>8.3098670881602249E-2</c:v>
                </c:pt>
                <c:pt idx="5">
                  <c:v>0.24610506405498708</c:v>
                </c:pt>
                <c:pt idx="6">
                  <c:v>0.25321899270240444</c:v>
                </c:pt>
              </c:numCache>
            </c:numRef>
          </c:val>
          <c:extLst>
            <c:ext xmlns:c16="http://schemas.microsoft.com/office/drawing/2014/chart" uri="{C3380CC4-5D6E-409C-BE32-E72D297353CC}">
              <c16:uniqueId val="{00000001-3599-4A14-83FA-444B87F8C7C6}"/>
            </c:ext>
          </c:extLst>
        </c:ser>
        <c:ser>
          <c:idx val="2"/>
          <c:order val="2"/>
          <c:tx>
            <c:strRef>
              <c:f>grafici!$B$6</c:f>
              <c:strCache>
                <c:ptCount val="1"/>
                <c:pt idx="0">
                  <c:v>Ricavi</c:v>
                </c:pt>
              </c:strCache>
            </c:strRef>
          </c:tx>
          <c:spPr>
            <a:gradFill>
              <a:gsLst>
                <a:gs pos="0">
                  <a:srgbClr val="5F5F5F"/>
                </a:gs>
                <a:gs pos="50000">
                  <a:srgbClr val="5F5F5F">
                    <a:alpha val="80000"/>
                  </a:srgbClr>
                </a:gs>
                <a:gs pos="100000">
                  <a:srgbClr val="5F5F5F">
                    <a:alpha val="50000"/>
                  </a:srgbClr>
                </a:gs>
              </a:gsLst>
              <a:lin ang="5400000" scaled="1"/>
            </a:gradFill>
            <a:ln w="9525" cap="flat" cmpd="sng" algn="ctr">
              <a:solidFill>
                <a:schemeClr val="lt1">
                  <a:alpha val="50000"/>
                </a:schemeClr>
              </a:solidFill>
              <a:round/>
            </a:ln>
            <a:effectLst/>
          </c:spPr>
          <c:invertIfNegative val="0"/>
          <c:dLbls>
            <c:dLbl>
              <c:idx val="2"/>
              <c:layout>
                <c:manualLayout>
                  <c:x val="0"/>
                  <c:y val="6.3786186366128567E-2"/>
                </c:manualLayout>
              </c:layout>
              <c:tx>
                <c:rich>
                  <a:bodyPr/>
                  <a:lstStyle/>
                  <a:p>
                    <a:r>
                      <a:rPr lang="en-US" dirty="0"/>
                      <a:t>16,8%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599-4A14-83FA-444B87F8C7C6}"/>
                </c:ext>
              </c:extLst>
            </c:dLbl>
            <c:spPr>
              <a:solidFill>
                <a:srgbClr val="C0C0C0">
                  <a:alpha val="75000"/>
                </a:srgbClr>
              </a:solidFill>
              <a:ln>
                <a:noFill/>
              </a:ln>
              <a:effectLst/>
            </c:spPr>
            <c:txPr>
              <a:bodyPr rot="0" spcFirstLastPara="1" vertOverflow="clip" horzOverflow="clip" vert="horz" wrap="square" lIns="0" tIns="18288" rIns="0" bIns="18288" anchor="ctr" anchorCtr="1">
                <a:spAutoFit/>
              </a:bodyPr>
              <a:lstStyle/>
              <a:p>
                <a:pPr>
                  <a:defRPr sz="9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grafici!$C$3:$I$3</c:f>
              <c:strCache>
                <c:ptCount val="7"/>
                <c:pt idx="0">
                  <c:v>0-100</c:v>
                </c:pt>
                <c:pt idx="1">
                  <c:v>100-5.000</c:v>
                </c:pt>
                <c:pt idx="2">
                  <c:v>5.001-20.000</c:v>
                </c:pt>
                <c:pt idx="3">
                  <c:v>20.001-50.000</c:v>
                </c:pt>
                <c:pt idx="4">
                  <c:v>50.001-100.000</c:v>
                </c:pt>
                <c:pt idx="5">
                  <c:v>100.001-1000.000</c:v>
                </c:pt>
                <c:pt idx="6">
                  <c:v>Oltre 1000.000</c:v>
                </c:pt>
              </c:strCache>
            </c:strRef>
          </c:cat>
          <c:val>
            <c:numRef>
              <c:f>grafici!$C$6:$I$6</c:f>
              <c:numCache>
                <c:formatCode>0.0%</c:formatCode>
                <c:ptCount val="7"/>
                <c:pt idx="0">
                  <c:v>1.4427222730989103E-2</c:v>
                </c:pt>
                <c:pt idx="1">
                  <c:v>0.4002183000810694</c:v>
                </c:pt>
                <c:pt idx="2">
                  <c:v>0.16668830213734814</c:v>
                </c:pt>
                <c:pt idx="3">
                  <c:v>9.8914372079552351E-2</c:v>
                </c:pt>
                <c:pt idx="4">
                  <c:v>6.9233142559388908E-2</c:v>
                </c:pt>
                <c:pt idx="5">
                  <c:v>0.1651633650756596</c:v>
                </c:pt>
                <c:pt idx="6">
                  <c:v>8.5355295335992495E-2</c:v>
                </c:pt>
              </c:numCache>
            </c:numRef>
          </c:val>
          <c:extLst>
            <c:ext xmlns:c16="http://schemas.microsoft.com/office/drawing/2014/chart" uri="{C3380CC4-5D6E-409C-BE32-E72D297353CC}">
              <c16:uniqueId val="{00000003-3599-4A14-83FA-444B87F8C7C6}"/>
            </c:ext>
          </c:extLst>
        </c:ser>
        <c:dLbls>
          <c:dLblPos val="inEnd"/>
          <c:showLegendKey val="0"/>
          <c:showVal val="1"/>
          <c:showCatName val="0"/>
          <c:showSerName val="0"/>
          <c:showPercent val="0"/>
          <c:showBubbleSize val="0"/>
        </c:dLbls>
        <c:gapWidth val="44"/>
        <c:overlap val="-15"/>
        <c:axId val="233223720"/>
        <c:axId val="233220120"/>
      </c:barChart>
      <c:catAx>
        <c:axId val="233223720"/>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950" b="1" i="0" u="none" strike="noStrike" kern="1200" cap="all" baseline="0">
                <a:solidFill>
                  <a:srgbClr val="4D4D4D"/>
                </a:solidFill>
                <a:latin typeface="Aptos" panose="020B0004020202020204" pitchFamily="34" charset="0"/>
                <a:ea typeface="+mn-ea"/>
                <a:cs typeface="+mn-cs"/>
              </a:defRPr>
            </a:pPr>
            <a:endParaRPr lang="it-IT"/>
          </a:p>
        </c:txPr>
        <c:crossAx val="233220120"/>
        <c:crosses val="autoZero"/>
        <c:auto val="1"/>
        <c:lblAlgn val="ctr"/>
        <c:lblOffset val="100"/>
        <c:noMultiLvlLbl val="0"/>
      </c:catAx>
      <c:valAx>
        <c:axId val="233220120"/>
        <c:scaling>
          <c:orientation val="minMax"/>
        </c:scaling>
        <c:delete val="1"/>
        <c:axPos val="l"/>
        <c:numFmt formatCode="0.0%" sourceLinked="1"/>
        <c:majorTickMark val="none"/>
        <c:minorTickMark val="none"/>
        <c:tickLblPos val="nextTo"/>
        <c:crossAx val="23322372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53738912390298E-2"/>
          <c:y val="0"/>
          <c:w val="0.96029252217521943"/>
          <c:h val="0.83490999895387119"/>
        </c:manualLayout>
      </c:layout>
      <c:barChart>
        <c:barDir val="col"/>
        <c:grouping val="clustered"/>
        <c:varyColors val="0"/>
        <c:ser>
          <c:idx val="0"/>
          <c:order val="0"/>
          <c:tx>
            <c:strRef>
              <c:f>grafici!$C$151</c:f>
              <c:strCache>
                <c:ptCount val="1"/>
                <c:pt idx="0">
                  <c:v>2023</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grafici!$B$152:$B$158</c:f>
              <c:strCache>
                <c:ptCount val="7"/>
                <c:pt idx="0">
                  <c:v>0,1-1</c:v>
                </c:pt>
                <c:pt idx="1">
                  <c:v>1,01-5</c:v>
                </c:pt>
                <c:pt idx="2">
                  <c:v>5,01-20</c:v>
                </c:pt>
                <c:pt idx="3">
                  <c:v>20,01-50</c:v>
                </c:pt>
                <c:pt idx="4">
                  <c:v>50,01-100</c:v>
                </c:pt>
                <c:pt idx="5">
                  <c:v>100,01-1000</c:v>
                </c:pt>
                <c:pt idx="6">
                  <c:v>Totale</c:v>
                </c:pt>
              </c:strCache>
            </c:strRef>
          </c:cat>
          <c:val>
            <c:numRef>
              <c:f>grafici!$C$152:$C$158</c:f>
              <c:numCache>
                <c:formatCode>0.0%</c:formatCode>
                <c:ptCount val="7"/>
                <c:pt idx="0">
                  <c:v>0.46234455307877675</c:v>
                </c:pt>
                <c:pt idx="1">
                  <c:v>0.48691752075976275</c:v>
                </c:pt>
                <c:pt idx="2">
                  <c:v>0.50364185860722643</c:v>
                </c:pt>
                <c:pt idx="3">
                  <c:v>0.49439710943701087</c:v>
                </c:pt>
                <c:pt idx="4">
                  <c:v>0.51713195451746541</c:v>
                </c:pt>
                <c:pt idx="5">
                  <c:v>0.52877779414780546</c:v>
                </c:pt>
                <c:pt idx="6">
                  <c:v>0.50504346435141934</c:v>
                </c:pt>
              </c:numCache>
            </c:numRef>
          </c:val>
          <c:extLst>
            <c:ext xmlns:c16="http://schemas.microsoft.com/office/drawing/2014/chart" uri="{C3380CC4-5D6E-409C-BE32-E72D297353CC}">
              <c16:uniqueId val="{00000000-860B-4D2B-9819-890612395A7F}"/>
            </c:ext>
          </c:extLst>
        </c:ser>
        <c:ser>
          <c:idx val="1"/>
          <c:order val="1"/>
          <c:tx>
            <c:strRef>
              <c:f>grafici!$D$151</c:f>
              <c:strCache>
                <c:ptCount val="1"/>
                <c:pt idx="0">
                  <c:v>2024</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grafici!$B$152:$B$158</c:f>
              <c:strCache>
                <c:ptCount val="7"/>
                <c:pt idx="0">
                  <c:v>0,1-1</c:v>
                </c:pt>
                <c:pt idx="1">
                  <c:v>1,01-5</c:v>
                </c:pt>
                <c:pt idx="2">
                  <c:v>5,01-20</c:v>
                </c:pt>
                <c:pt idx="3">
                  <c:v>20,01-50</c:v>
                </c:pt>
                <c:pt idx="4">
                  <c:v>50,01-100</c:v>
                </c:pt>
                <c:pt idx="5">
                  <c:v>100,01-1000</c:v>
                </c:pt>
                <c:pt idx="6">
                  <c:v>Totale</c:v>
                </c:pt>
              </c:strCache>
            </c:strRef>
          </c:cat>
          <c:val>
            <c:numRef>
              <c:f>grafici!$D$152:$D$158</c:f>
              <c:numCache>
                <c:formatCode>0.0%</c:formatCode>
                <c:ptCount val="7"/>
                <c:pt idx="0">
                  <c:v>0.44961237804785359</c:v>
                </c:pt>
                <c:pt idx="1">
                  <c:v>0.46400192901913595</c:v>
                </c:pt>
                <c:pt idx="2">
                  <c:v>0.48780071435481143</c:v>
                </c:pt>
                <c:pt idx="3">
                  <c:v>0.48325133488523914</c:v>
                </c:pt>
                <c:pt idx="4">
                  <c:v>0.51014459245796329</c:v>
                </c:pt>
                <c:pt idx="5">
                  <c:v>0.52604343727208336</c:v>
                </c:pt>
                <c:pt idx="6">
                  <c:v>0.49441379517059197</c:v>
                </c:pt>
              </c:numCache>
            </c:numRef>
          </c:val>
          <c:extLst>
            <c:ext xmlns:c16="http://schemas.microsoft.com/office/drawing/2014/chart" uri="{C3380CC4-5D6E-409C-BE32-E72D297353CC}">
              <c16:uniqueId val="{00000001-860B-4D2B-9819-890612395A7F}"/>
            </c:ext>
          </c:extLst>
        </c:ser>
        <c:dLbls>
          <c:dLblPos val="inEnd"/>
          <c:showLegendKey val="0"/>
          <c:showVal val="1"/>
          <c:showCatName val="0"/>
          <c:showSerName val="0"/>
          <c:showPercent val="0"/>
          <c:showBubbleSize val="0"/>
        </c:dLbls>
        <c:gapWidth val="56"/>
        <c:overlap val="-12"/>
        <c:axId val="232596064"/>
        <c:axId val="232593184"/>
      </c:barChart>
      <c:catAx>
        <c:axId val="232596064"/>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rgbClr val="4D4D4D"/>
                </a:solidFill>
                <a:latin typeface="Aptos" panose="020B0004020202020204" pitchFamily="34" charset="0"/>
                <a:ea typeface="+mn-ea"/>
                <a:cs typeface="+mn-cs"/>
              </a:defRPr>
            </a:pPr>
            <a:endParaRPr lang="it-IT"/>
          </a:p>
        </c:txPr>
        <c:crossAx val="232593184"/>
        <c:crosses val="autoZero"/>
        <c:auto val="1"/>
        <c:lblAlgn val="ctr"/>
        <c:lblOffset val="100"/>
        <c:noMultiLvlLbl val="0"/>
      </c:catAx>
      <c:valAx>
        <c:axId val="232593184"/>
        <c:scaling>
          <c:orientation val="minMax"/>
        </c:scaling>
        <c:delete val="1"/>
        <c:axPos val="l"/>
        <c:numFmt formatCode="0.0%" sourceLinked="1"/>
        <c:majorTickMark val="none"/>
        <c:minorTickMark val="none"/>
        <c:tickLblPos val="nextTo"/>
        <c:crossAx val="2325960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82880299225251E-2"/>
          <c:y val="0"/>
          <c:w val="0.96023423940154951"/>
          <c:h val="0.83563846060599067"/>
        </c:manualLayout>
      </c:layout>
      <c:barChart>
        <c:barDir val="col"/>
        <c:grouping val="clustered"/>
        <c:varyColors val="0"/>
        <c:ser>
          <c:idx val="0"/>
          <c:order val="0"/>
          <c:tx>
            <c:strRef>
              <c:f>grafici!$C$196</c:f>
              <c:strCache>
                <c:ptCount val="1"/>
                <c:pt idx="0">
                  <c:v>2023</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0" tIns="18288" rIns="36000"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grafici!$B$197:$B$203</c:f>
              <c:strCache>
                <c:ptCount val="7"/>
                <c:pt idx="0">
                  <c:v>0,1-1</c:v>
                </c:pt>
                <c:pt idx="1">
                  <c:v>1,01-5</c:v>
                </c:pt>
                <c:pt idx="2">
                  <c:v>5,01-20</c:v>
                </c:pt>
                <c:pt idx="3">
                  <c:v>20,01-50</c:v>
                </c:pt>
                <c:pt idx="4">
                  <c:v>50,01-100</c:v>
                </c:pt>
                <c:pt idx="5">
                  <c:v>100,01-1000</c:v>
                </c:pt>
                <c:pt idx="6">
                  <c:v>Totale</c:v>
                </c:pt>
              </c:strCache>
            </c:strRef>
          </c:cat>
          <c:val>
            <c:numRef>
              <c:f>grafici!$C$197:$C$203</c:f>
              <c:numCache>
                <c:formatCode>0.0%</c:formatCode>
                <c:ptCount val="7"/>
                <c:pt idx="0">
                  <c:v>4.5269589834385365E-2</c:v>
                </c:pt>
                <c:pt idx="1">
                  <c:v>2.1272654467295371E-2</c:v>
                </c:pt>
                <c:pt idx="2">
                  <c:v>1.5914495170238466E-2</c:v>
                </c:pt>
                <c:pt idx="3">
                  <c:v>1.4925757001566673E-2</c:v>
                </c:pt>
                <c:pt idx="4">
                  <c:v>1.5337686467412312E-2</c:v>
                </c:pt>
                <c:pt idx="5">
                  <c:v>1.9945534156816949E-2</c:v>
                </c:pt>
                <c:pt idx="6">
                  <c:v>1.9633503222607332E-2</c:v>
                </c:pt>
              </c:numCache>
            </c:numRef>
          </c:val>
          <c:extLst>
            <c:ext xmlns:c16="http://schemas.microsoft.com/office/drawing/2014/chart" uri="{C3380CC4-5D6E-409C-BE32-E72D297353CC}">
              <c16:uniqueId val="{00000000-A0BF-472C-85E4-F3384632A526}"/>
            </c:ext>
          </c:extLst>
        </c:ser>
        <c:ser>
          <c:idx val="1"/>
          <c:order val="1"/>
          <c:tx>
            <c:strRef>
              <c:f>grafici!$D$196</c:f>
              <c:strCache>
                <c:ptCount val="1"/>
                <c:pt idx="0">
                  <c:v>2024</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0" tIns="18288" rIns="36000"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grafici!$B$197:$B$203</c:f>
              <c:strCache>
                <c:ptCount val="7"/>
                <c:pt idx="0">
                  <c:v>0,1-1</c:v>
                </c:pt>
                <c:pt idx="1">
                  <c:v>1,01-5</c:v>
                </c:pt>
                <c:pt idx="2">
                  <c:v>5,01-20</c:v>
                </c:pt>
                <c:pt idx="3">
                  <c:v>20,01-50</c:v>
                </c:pt>
                <c:pt idx="4">
                  <c:v>50,01-100</c:v>
                </c:pt>
                <c:pt idx="5">
                  <c:v>100,01-1000</c:v>
                </c:pt>
                <c:pt idx="6">
                  <c:v>Totale</c:v>
                </c:pt>
              </c:strCache>
            </c:strRef>
          </c:cat>
          <c:val>
            <c:numRef>
              <c:f>grafici!$D$197:$D$203</c:f>
              <c:numCache>
                <c:formatCode>0.0%</c:formatCode>
                <c:ptCount val="7"/>
                <c:pt idx="0">
                  <c:v>4.6700702088140804E-2</c:v>
                </c:pt>
                <c:pt idx="1">
                  <c:v>2.070455383480856E-2</c:v>
                </c:pt>
                <c:pt idx="2">
                  <c:v>1.6340927309625518E-2</c:v>
                </c:pt>
                <c:pt idx="3">
                  <c:v>1.5956815822308897E-2</c:v>
                </c:pt>
                <c:pt idx="4">
                  <c:v>1.7034900950208359E-2</c:v>
                </c:pt>
                <c:pt idx="5">
                  <c:v>2.2966388600949059E-2</c:v>
                </c:pt>
                <c:pt idx="6">
                  <c:v>2.099476485636852E-2</c:v>
                </c:pt>
              </c:numCache>
            </c:numRef>
          </c:val>
          <c:extLst>
            <c:ext xmlns:c16="http://schemas.microsoft.com/office/drawing/2014/chart" uri="{C3380CC4-5D6E-409C-BE32-E72D297353CC}">
              <c16:uniqueId val="{00000001-A0BF-472C-85E4-F3384632A526}"/>
            </c:ext>
          </c:extLst>
        </c:ser>
        <c:dLbls>
          <c:dLblPos val="inEnd"/>
          <c:showLegendKey val="0"/>
          <c:showVal val="1"/>
          <c:showCatName val="0"/>
          <c:showSerName val="0"/>
          <c:showPercent val="0"/>
          <c:showBubbleSize val="0"/>
        </c:dLbls>
        <c:gapWidth val="49"/>
        <c:overlap val="-11"/>
        <c:axId val="232595704"/>
        <c:axId val="517984248"/>
      </c:barChart>
      <c:catAx>
        <c:axId val="232595704"/>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rgbClr val="4D4D4D"/>
                </a:solidFill>
                <a:latin typeface="Aptos" panose="020B0004020202020204" pitchFamily="34" charset="0"/>
                <a:ea typeface="+mn-ea"/>
                <a:cs typeface="+mn-cs"/>
              </a:defRPr>
            </a:pPr>
            <a:endParaRPr lang="it-IT"/>
          </a:p>
        </c:txPr>
        <c:crossAx val="517984248"/>
        <c:crosses val="autoZero"/>
        <c:auto val="1"/>
        <c:lblAlgn val="ctr"/>
        <c:lblOffset val="100"/>
        <c:noMultiLvlLbl val="0"/>
      </c:catAx>
      <c:valAx>
        <c:axId val="517984248"/>
        <c:scaling>
          <c:orientation val="minMax"/>
        </c:scaling>
        <c:delete val="1"/>
        <c:axPos val="l"/>
        <c:numFmt formatCode="0.0%" sourceLinked="1"/>
        <c:majorTickMark val="none"/>
        <c:minorTickMark val="none"/>
        <c:tickLblPos val="nextTo"/>
        <c:crossAx val="2325957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098752927771097E-2"/>
          <c:y val="0"/>
          <c:w val="0.95980249414445784"/>
          <c:h val="0.83397141084813764"/>
        </c:manualLayout>
      </c:layout>
      <c:barChart>
        <c:barDir val="col"/>
        <c:grouping val="clustered"/>
        <c:varyColors val="0"/>
        <c:ser>
          <c:idx val="0"/>
          <c:order val="0"/>
          <c:tx>
            <c:strRef>
              <c:f>grafici!$C$212</c:f>
              <c:strCache>
                <c:ptCount val="1"/>
                <c:pt idx="0">
                  <c:v>2023</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grafici!$B$213:$B$219</c:f>
              <c:strCache>
                <c:ptCount val="7"/>
                <c:pt idx="0">
                  <c:v>0,1-1</c:v>
                </c:pt>
                <c:pt idx="1">
                  <c:v>1-5</c:v>
                </c:pt>
                <c:pt idx="2">
                  <c:v>5-20</c:v>
                </c:pt>
                <c:pt idx="3">
                  <c:v>20-50</c:v>
                </c:pt>
                <c:pt idx="4">
                  <c:v>50-100</c:v>
                </c:pt>
                <c:pt idx="5">
                  <c:v>100-1000</c:v>
                </c:pt>
                <c:pt idx="6">
                  <c:v>Totale</c:v>
                </c:pt>
              </c:strCache>
            </c:strRef>
          </c:cat>
          <c:val>
            <c:numRef>
              <c:f>grafici!$C$213:$C$219</c:f>
              <c:numCache>
                <c:formatCode>0.0%</c:formatCode>
                <c:ptCount val="7"/>
                <c:pt idx="0">
                  <c:v>0.47848422700262039</c:v>
                </c:pt>
                <c:pt idx="1">
                  <c:v>0.25233706964323899</c:v>
                </c:pt>
                <c:pt idx="2">
                  <c:v>0.19414595832643958</c:v>
                </c:pt>
                <c:pt idx="3">
                  <c:v>0.2033408461065003</c:v>
                </c:pt>
                <c:pt idx="4">
                  <c:v>0.23842583845190121</c:v>
                </c:pt>
                <c:pt idx="5">
                  <c:v>0.33750351361081254</c:v>
                </c:pt>
                <c:pt idx="6">
                  <c:v>0.27281798718114886</c:v>
                </c:pt>
              </c:numCache>
            </c:numRef>
          </c:val>
          <c:extLst>
            <c:ext xmlns:c16="http://schemas.microsoft.com/office/drawing/2014/chart" uri="{C3380CC4-5D6E-409C-BE32-E72D297353CC}">
              <c16:uniqueId val="{00000000-D5FA-4E03-B0BD-4F546E44F028}"/>
            </c:ext>
          </c:extLst>
        </c:ser>
        <c:ser>
          <c:idx val="1"/>
          <c:order val="1"/>
          <c:tx>
            <c:strRef>
              <c:f>grafici!$D$212</c:f>
              <c:strCache>
                <c:ptCount val="1"/>
                <c:pt idx="0">
                  <c:v>2024</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grafici!$B$213:$B$219</c:f>
              <c:strCache>
                <c:ptCount val="7"/>
                <c:pt idx="0">
                  <c:v>0,1-1</c:v>
                </c:pt>
                <c:pt idx="1">
                  <c:v>1-5</c:v>
                </c:pt>
                <c:pt idx="2">
                  <c:v>5-20</c:v>
                </c:pt>
                <c:pt idx="3">
                  <c:v>20-50</c:v>
                </c:pt>
                <c:pt idx="4">
                  <c:v>50-100</c:v>
                </c:pt>
                <c:pt idx="5">
                  <c:v>100-1000</c:v>
                </c:pt>
                <c:pt idx="6">
                  <c:v>Totale</c:v>
                </c:pt>
              </c:strCache>
            </c:strRef>
          </c:cat>
          <c:val>
            <c:numRef>
              <c:f>grafici!$D$213:$D$219</c:f>
              <c:numCache>
                <c:formatCode>0.0%</c:formatCode>
                <c:ptCount val="7"/>
                <c:pt idx="0">
                  <c:v>0.52203435574667323</c:v>
                </c:pt>
                <c:pt idx="1">
                  <c:v>0.24341170707619147</c:v>
                </c:pt>
                <c:pt idx="2">
                  <c:v>0.21726451179002118</c:v>
                </c:pt>
                <c:pt idx="3">
                  <c:v>0.2349796010360734</c:v>
                </c:pt>
                <c:pt idx="4">
                  <c:v>0.28486138761812524</c:v>
                </c:pt>
                <c:pt idx="5">
                  <c:v>0.40767953432729143</c:v>
                </c:pt>
                <c:pt idx="6">
                  <c:v>0.30821539395819136</c:v>
                </c:pt>
              </c:numCache>
            </c:numRef>
          </c:val>
          <c:extLst>
            <c:ext xmlns:c16="http://schemas.microsoft.com/office/drawing/2014/chart" uri="{C3380CC4-5D6E-409C-BE32-E72D297353CC}">
              <c16:uniqueId val="{00000001-D5FA-4E03-B0BD-4F546E44F028}"/>
            </c:ext>
          </c:extLst>
        </c:ser>
        <c:dLbls>
          <c:dLblPos val="inEnd"/>
          <c:showLegendKey val="0"/>
          <c:showVal val="1"/>
          <c:showCatName val="0"/>
          <c:showSerName val="0"/>
          <c:showPercent val="0"/>
          <c:showBubbleSize val="0"/>
        </c:dLbls>
        <c:gapWidth val="56"/>
        <c:overlap val="-11"/>
        <c:axId val="233217240"/>
        <c:axId val="233217600"/>
      </c:barChart>
      <c:catAx>
        <c:axId val="233217240"/>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rgbClr val="4D4D4D"/>
                </a:solidFill>
                <a:latin typeface="Aptos" panose="020B0004020202020204" pitchFamily="34" charset="0"/>
                <a:ea typeface="+mn-ea"/>
                <a:cs typeface="+mn-cs"/>
              </a:defRPr>
            </a:pPr>
            <a:endParaRPr lang="it-IT"/>
          </a:p>
        </c:txPr>
        <c:crossAx val="233217600"/>
        <c:crosses val="autoZero"/>
        <c:auto val="1"/>
        <c:lblAlgn val="ctr"/>
        <c:lblOffset val="100"/>
        <c:noMultiLvlLbl val="0"/>
      </c:catAx>
      <c:valAx>
        <c:axId val="233217600"/>
        <c:scaling>
          <c:orientation val="minMax"/>
        </c:scaling>
        <c:delete val="1"/>
        <c:axPos val="l"/>
        <c:numFmt formatCode="0.0%" sourceLinked="1"/>
        <c:majorTickMark val="none"/>
        <c:minorTickMark val="none"/>
        <c:tickLblPos val="nextTo"/>
        <c:crossAx val="23321724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73903839886847E-2"/>
          <c:y val="0"/>
          <c:w val="0.95825219232022629"/>
          <c:h val="0.84537945236785217"/>
        </c:manualLayout>
      </c:layout>
      <c:barChart>
        <c:barDir val="col"/>
        <c:grouping val="clustered"/>
        <c:varyColors val="0"/>
        <c:ser>
          <c:idx val="0"/>
          <c:order val="0"/>
          <c:tx>
            <c:strRef>
              <c:f>grafici!$C$168</c:f>
              <c:strCache>
                <c:ptCount val="1"/>
                <c:pt idx="0">
                  <c:v>2023</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0" tIns="18288" rIns="36000"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grafici!$B$169:$B$175</c:f>
              <c:strCache>
                <c:ptCount val="7"/>
                <c:pt idx="0">
                  <c:v>0,1-1</c:v>
                </c:pt>
                <c:pt idx="1">
                  <c:v>1,01-5</c:v>
                </c:pt>
                <c:pt idx="2">
                  <c:v>5,01-20</c:v>
                </c:pt>
                <c:pt idx="3">
                  <c:v>20,01-50</c:v>
                </c:pt>
                <c:pt idx="4">
                  <c:v>50,01-100</c:v>
                </c:pt>
                <c:pt idx="5">
                  <c:v>100,01-1000</c:v>
                </c:pt>
                <c:pt idx="6">
                  <c:v>Totale</c:v>
                </c:pt>
              </c:strCache>
            </c:strRef>
          </c:cat>
          <c:val>
            <c:numRef>
              <c:f>grafici!$C$169:$C$175</c:f>
              <c:numCache>
                <c:formatCode>0.0%</c:formatCode>
                <c:ptCount val="7"/>
                <c:pt idx="0">
                  <c:v>5.3896577837502187E-2</c:v>
                </c:pt>
                <c:pt idx="1">
                  <c:v>6.7441802254915501E-2</c:v>
                </c:pt>
                <c:pt idx="2">
                  <c:v>5.749412936970389E-2</c:v>
                </c:pt>
                <c:pt idx="3">
                  <c:v>4.754828568378916E-2</c:v>
                </c:pt>
                <c:pt idx="4">
                  <c:v>3.8847463137187024E-2</c:v>
                </c:pt>
                <c:pt idx="5">
                  <c:v>2.7075196378753399E-2</c:v>
                </c:pt>
                <c:pt idx="6">
                  <c:v>4.487845703746992E-2</c:v>
                </c:pt>
              </c:numCache>
            </c:numRef>
          </c:val>
          <c:extLst>
            <c:ext xmlns:c16="http://schemas.microsoft.com/office/drawing/2014/chart" uri="{C3380CC4-5D6E-409C-BE32-E72D297353CC}">
              <c16:uniqueId val="{00000000-5880-4C34-8825-2D6994A1A469}"/>
            </c:ext>
          </c:extLst>
        </c:ser>
        <c:ser>
          <c:idx val="1"/>
          <c:order val="1"/>
          <c:tx>
            <c:strRef>
              <c:f>grafici!$D$168</c:f>
              <c:strCache>
                <c:ptCount val="1"/>
                <c:pt idx="0">
                  <c:v>2024</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0" tIns="18288" rIns="36000"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grafici!$B$169:$B$175</c:f>
              <c:strCache>
                <c:ptCount val="7"/>
                <c:pt idx="0">
                  <c:v>0,1-1</c:v>
                </c:pt>
                <c:pt idx="1">
                  <c:v>1,01-5</c:v>
                </c:pt>
                <c:pt idx="2">
                  <c:v>5,01-20</c:v>
                </c:pt>
                <c:pt idx="3">
                  <c:v>20,01-50</c:v>
                </c:pt>
                <c:pt idx="4">
                  <c:v>50,01-100</c:v>
                </c:pt>
                <c:pt idx="5">
                  <c:v>100,01-1000</c:v>
                </c:pt>
                <c:pt idx="6">
                  <c:v>Totale</c:v>
                </c:pt>
              </c:strCache>
            </c:strRef>
          </c:cat>
          <c:val>
            <c:numRef>
              <c:f>grafici!$D$169:$D$175</c:f>
              <c:numCache>
                <c:formatCode>0.0%</c:formatCode>
                <c:ptCount val="7"/>
                <c:pt idx="0">
                  <c:v>5.6187931439403753E-2</c:v>
                </c:pt>
                <c:pt idx="1">
                  <c:v>7.1803683297641904E-2</c:v>
                </c:pt>
                <c:pt idx="2">
                  <c:v>6.0204926327481659E-2</c:v>
                </c:pt>
                <c:pt idx="3">
                  <c:v>4.7748032762017396E-2</c:v>
                </c:pt>
                <c:pt idx="4">
                  <c:v>3.9484312581651915E-2</c:v>
                </c:pt>
                <c:pt idx="5">
                  <c:v>2.6545442625447946E-2</c:v>
                </c:pt>
                <c:pt idx="6">
                  <c:v>4.5785650362902761E-2</c:v>
                </c:pt>
              </c:numCache>
            </c:numRef>
          </c:val>
          <c:extLst>
            <c:ext xmlns:c16="http://schemas.microsoft.com/office/drawing/2014/chart" uri="{C3380CC4-5D6E-409C-BE32-E72D297353CC}">
              <c16:uniqueId val="{00000001-5880-4C34-8825-2D6994A1A469}"/>
            </c:ext>
          </c:extLst>
        </c:ser>
        <c:dLbls>
          <c:dLblPos val="inEnd"/>
          <c:showLegendKey val="0"/>
          <c:showVal val="1"/>
          <c:showCatName val="0"/>
          <c:showSerName val="0"/>
          <c:showPercent val="0"/>
          <c:showBubbleSize val="0"/>
        </c:dLbls>
        <c:gapWidth val="56"/>
        <c:overlap val="-11"/>
        <c:axId val="523528376"/>
        <c:axId val="523525856"/>
      </c:barChart>
      <c:catAx>
        <c:axId val="523528376"/>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rgbClr val="4D4D4D"/>
                </a:solidFill>
                <a:latin typeface="Aptos" panose="020B0004020202020204" pitchFamily="34" charset="0"/>
                <a:ea typeface="+mn-ea"/>
                <a:cs typeface="+mn-cs"/>
              </a:defRPr>
            </a:pPr>
            <a:endParaRPr lang="it-IT"/>
          </a:p>
        </c:txPr>
        <c:crossAx val="523525856"/>
        <c:crosses val="autoZero"/>
        <c:auto val="1"/>
        <c:lblAlgn val="ctr"/>
        <c:lblOffset val="100"/>
        <c:noMultiLvlLbl val="0"/>
      </c:catAx>
      <c:valAx>
        <c:axId val="523525856"/>
        <c:scaling>
          <c:orientation val="minMax"/>
        </c:scaling>
        <c:delete val="1"/>
        <c:axPos val="l"/>
        <c:numFmt formatCode="0.0%" sourceLinked="1"/>
        <c:majorTickMark val="none"/>
        <c:minorTickMark val="none"/>
        <c:tickLblPos val="nextTo"/>
        <c:crossAx val="5235283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7643774563101827E-2"/>
          <c:w val="1"/>
          <c:h val="0.92471245087379639"/>
        </c:manualLayout>
      </c:layout>
      <c:barChart>
        <c:barDir val="bar"/>
        <c:grouping val="clustered"/>
        <c:varyColors val="0"/>
        <c:ser>
          <c:idx val="0"/>
          <c:order val="0"/>
          <c:spPr>
            <a:gradFill flip="none" rotWithShape="1">
              <a:gsLst>
                <a:gs pos="0">
                  <a:srgbClr val="990033"/>
                </a:gs>
                <a:gs pos="50000">
                  <a:srgbClr val="990033">
                    <a:alpha val="80000"/>
                  </a:srgbClr>
                </a:gs>
                <a:gs pos="100000">
                  <a:srgbClr val="990033">
                    <a:alpha val="50000"/>
                  </a:srgbClr>
                </a:gs>
              </a:gsLst>
              <a:lin ang="10800000" scaled="1"/>
              <a:tileRect/>
            </a:gradFill>
            <a:ln w="9525" cap="flat" cmpd="sng" algn="ctr">
              <a:solidFill>
                <a:schemeClr val="lt1">
                  <a:alpha val="50000"/>
                </a:schemeClr>
              </a:solidFill>
              <a:round/>
            </a:ln>
            <a:effectLst/>
          </c:spPr>
          <c:invertIfNegative val="1"/>
          <c:dLbls>
            <c:spPr>
              <a:solidFill>
                <a:srgbClr val="C0C0C0">
                  <a:alpha val="75000"/>
                </a:srgbClr>
              </a:solidFill>
              <a:ln>
                <a:noFill/>
              </a:ln>
              <a:effectLst/>
            </c:spPr>
            <c:txPr>
              <a:bodyPr rot="0" spcFirstLastPara="1" vertOverflow="clip" horzOverflow="clip" vert="horz" wrap="square" lIns="36000" tIns="18288" rIns="0"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grafici!$B$236:$B$241</c:f>
              <c:strCache>
                <c:ptCount val="6"/>
                <c:pt idx="0">
                  <c:v>ALTRI SERTVIZI</c:v>
                </c:pt>
                <c:pt idx="1">
                  <c:v>ALLOGGIO E RISTORAZIONE</c:v>
                </c:pt>
                <c:pt idx="2">
                  <c:v>TRASPORTI</c:v>
                </c:pt>
                <c:pt idx="3">
                  <c:v>COMMERCIO</c:v>
                </c:pt>
                <c:pt idx="4">
                  <c:v>COSTRUZIONI</c:v>
                </c:pt>
                <c:pt idx="5">
                  <c:v>INDUSTRIA</c:v>
                </c:pt>
              </c:strCache>
            </c:strRef>
          </c:cat>
          <c:val>
            <c:numRef>
              <c:f>grafici!$C$236:$C$241</c:f>
              <c:numCache>
                <c:formatCode>0.0%</c:formatCode>
                <c:ptCount val="6"/>
                <c:pt idx="0">
                  <c:v>5.0925061175194235E-2</c:v>
                </c:pt>
                <c:pt idx="1">
                  <c:v>6.9070449421408456E-2</c:v>
                </c:pt>
                <c:pt idx="2">
                  <c:v>5.587275310166611E-2</c:v>
                </c:pt>
                <c:pt idx="3">
                  <c:v>1.0928277077985129E-2</c:v>
                </c:pt>
                <c:pt idx="4">
                  <c:v>-6.2756717833339901E-2</c:v>
                </c:pt>
                <c:pt idx="5">
                  <c:v>-3.0886662216054725E-2</c:v>
                </c:pt>
              </c:numCache>
            </c:numRef>
          </c:val>
          <c:extLst>
            <c:ext xmlns:c16="http://schemas.microsoft.com/office/drawing/2014/chart" uri="{C3380CC4-5D6E-409C-BE32-E72D297353CC}">
              <c16:uniqueId val="{00000000-AF3E-4591-8B7A-FCF233E30AE3}"/>
            </c:ext>
          </c:extLst>
        </c:ser>
        <c:dLbls>
          <c:dLblPos val="inEnd"/>
          <c:showLegendKey val="0"/>
          <c:showVal val="1"/>
          <c:showCatName val="0"/>
          <c:showSerName val="0"/>
          <c:showPercent val="0"/>
          <c:showBubbleSize val="0"/>
        </c:dLbls>
        <c:gapWidth val="65"/>
        <c:axId val="517970568"/>
        <c:axId val="517971288"/>
      </c:barChart>
      <c:catAx>
        <c:axId val="517970568"/>
        <c:scaling>
          <c:orientation val="minMax"/>
        </c:scaling>
        <c:delete val="0"/>
        <c:axPos val="l"/>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100" b="1" i="0" u="none" strike="noStrike" kern="1200" cap="all" baseline="0">
                <a:solidFill>
                  <a:srgbClr val="4D4D4D"/>
                </a:solidFill>
                <a:latin typeface="Aptos" panose="020B0004020202020204" pitchFamily="34" charset="0"/>
                <a:ea typeface="+mn-ea"/>
                <a:cs typeface="+mn-cs"/>
              </a:defRPr>
            </a:pPr>
            <a:endParaRPr lang="it-IT"/>
          </a:p>
        </c:txPr>
        <c:crossAx val="517971288"/>
        <c:crosses val="autoZero"/>
        <c:auto val="1"/>
        <c:lblAlgn val="ctr"/>
        <c:lblOffset val="100"/>
        <c:noMultiLvlLbl val="0"/>
      </c:catAx>
      <c:valAx>
        <c:axId val="517971288"/>
        <c:scaling>
          <c:orientation val="minMax"/>
        </c:scaling>
        <c:delete val="1"/>
        <c:axPos val="b"/>
        <c:numFmt formatCode="0.0%" sourceLinked="1"/>
        <c:majorTickMark val="none"/>
        <c:minorTickMark val="none"/>
        <c:tickLblPos val="nextTo"/>
        <c:crossAx val="517970568"/>
        <c:crosses val="autoZero"/>
        <c:crossBetween val="between"/>
      </c:valAx>
      <c:spPr>
        <a:noFill/>
        <a:ln>
          <a:noFill/>
        </a:ln>
        <a:effectLst/>
      </c:spPr>
    </c:plotArea>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908815629261084E-2"/>
          <c:y val="3.2202223880509972E-3"/>
          <c:w val="0.96018236874147778"/>
          <c:h val="0.8770838578872755"/>
        </c:manualLayout>
      </c:layout>
      <c:barChart>
        <c:barDir val="col"/>
        <c:grouping val="clustered"/>
        <c:varyColors val="0"/>
        <c:ser>
          <c:idx val="0"/>
          <c:order val="0"/>
          <c:spPr>
            <a:gradFill flip="none" rotWithShape="1">
              <a:gsLst>
                <a:gs pos="0">
                  <a:srgbClr val="990033"/>
                </a:gs>
                <a:gs pos="50000">
                  <a:srgbClr val="990033">
                    <a:alpha val="80000"/>
                  </a:srgbClr>
                </a:gs>
                <a:gs pos="100000">
                  <a:srgbClr val="990033">
                    <a:alpha val="50000"/>
                  </a:srgbClr>
                </a:gs>
              </a:gsLst>
              <a:lin ang="5400000" scaled="1"/>
              <a:tileRect/>
            </a:gradFill>
            <a:ln>
              <a:noFill/>
            </a:ln>
            <a:effectLst>
              <a:outerShdw blurRad="76200" dir="18900000" sy="23000" kx="-1200000" algn="bl" rotWithShape="0">
                <a:prstClr val="black">
                  <a:alpha val="20000"/>
                </a:prstClr>
              </a:outerShdw>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grafici!$B$251:$B$256</c:f>
              <c:strCache>
                <c:ptCount val="6"/>
                <c:pt idx="0">
                  <c:v>INDUSTRIA</c:v>
                </c:pt>
                <c:pt idx="1">
                  <c:v>COSTRUZIONI</c:v>
                </c:pt>
                <c:pt idx="2">
                  <c:v>COMMERCIO</c:v>
                </c:pt>
                <c:pt idx="3">
                  <c:v>TRASPORTI</c:v>
                </c:pt>
                <c:pt idx="4">
                  <c:v>ALLOGGIO E RISTORAZIONE</c:v>
                </c:pt>
                <c:pt idx="5">
                  <c:v>ALTRI SERVIZI</c:v>
                </c:pt>
              </c:strCache>
            </c:strRef>
          </c:cat>
          <c:val>
            <c:numRef>
              <c:f>grafici!$C$251:$C$256</c:f>
              <c:numCache>
                <c:formatCode>0.0%</c:formatCode>
                <c:ptCount val="6"/>
                <c:pt idx="0">
                  <c:v>0.82580855542050813</c:v>
                </c:pt>
                <c:pt idx="1">
                  <c:v>0.8437795610352341</c:v>
                </c:pt>
                <c:pt idx="2">
                  <c:v>0.83043043882263345</c:v>
                </c:pt>
                <c:pt idx="3">
                  <c:v>0.83554138411101631</c:v>
                </c:pt>
                <c:pt idx="4">
                  <c:v>0.73237995867345895</c:v>
                </c:pt>
                <c:pt idx="5">
                  <c:v>0.7328743934093217</c:v>
                </c:pt>
              </c:numCache>
            </c:numRef>
          </c:val>
          <c:extLst>
            <c:ext xmlns:c16="http://schemas.microsoft.com/office/drawing/2014/chart" uri="{C3380CC4-5D6E-409C-BE32-E72D297353CC}">
              <c16:uniqueId val="{00000000-1DC6-443A-A3EA-3667303000E4}"/>
            </c:ext>
          </c:extLst>
        </c:ser>
        <c:dLbls>
          <c:dLblPos val="inEnd"/>
          <c:showLegendKey val="0"/>
          <c:showVal val="1"/>
          <c:showCatName val="0"/>
          <c:showSerName val="0"/>
          <c:showPercent val="0"/>
          <c:showBubbleSize val="0"/>
        </c:dLbls>
        <c:gapWidth val="41"/>
        <c:axId val="517969848"/>
        <c:axId val="517982088"/>
      </c:barChart>
      <c:catAx>
        <c:axId val="517969848"/>
        <c:scaling>
          <c:orientation val="minMax"/>
        </c:scaling>
        <c:delete val="0"/>
        <c:axPos val="b"/>
        <c:numFmt formatCode="General" sourceLinked="1"/>
        <c:majorTickMark val="none"/>
        <c:minorTickMark val="none"/>
        <c:tickLblPos val="nextTo"/>
        <c:spPr>
          <a:noFill/>
          <a:ln>
            <a:solidFill>
              <a:prstClr val="black">
                <a:lumMod val="25000"/>
                <a:lumOff val="75000"/>
              </a:prstClr>
            </a:solidFill>
          </a:ln>
          <a:effectLst/>
        </c:spPr>
        <c:txPr>
          <a:bodyPr rot="-60000000" spcFirstLastPara="1" vertOverflow="ellipsis" vert="horz" wrap="square" anchor="ctr" anchorCtr="1"/>
          <a:lstStyle/>
          <a:p>
            <a:pPr>
              <a:defRPr sz="1100" b="1" i="0" u="none" strike="noStrike" kern="1200" baseline="0">
                <a:solidFill>
                  <a:srgbClr val="4D4D4D"/>
                </a:solidFill>
                <a:effectLst/>
                <a:latin typeface="Aptos" panose="020B0004020202020204" pitchFamily="34" charset="0"/>
                <a:ea typeface="+mn-ea"/>
                <a:cs typeface="+mn-cs"/>
              </a:defRPr>
            </a:pPr>
            <a:endParaRPr lang="it-IT"/>
          </a:p>
        </c:txPr>
        <c:crossAx val="517982088"/>
        <c:crosses val="autoZero"/>
        <c:auto val="1"/>
        <c:lblAlgn val="ctr"/>
        <c:lblOffset val="100"/>
        <c:noMultiLvlLbl val="0"/>
      </c:catAx>
      <c:valAx>
        <c:axId val="517982088"/>
        <c:scaling>
          <c:orientation val="minMax"/>
        </c:scaling>
        <c:delete val="1"/>
        <c:axPos val="l"/>
        <c:numFmt formatCode="0.0%" sourceLinked="1"/>
        <c:majorTickMark val="none"/>
        <c:minorTickMark val="none"/>
        <c:tickLblPos val="nextTo"/>
        <c:crossAx val="5179698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it-IT"/>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1"/>
        </c:manualLayout>
      </c:layout>
      <c:barChart>
        <c:barDir val="col"/>
        <c:grouping val="clustered"/>
        <c:varyColors val="0"/>
        <c:ser>
          <c:idx val="0"/>
          <c:order val="0"/>
          <c:spPr>
            <a:gradFill>
              <a:gsLst>
                <a:gs pos="0">
                  <a:srgbClr val="990033"/>
                </a:gs>
                <a:gs pos="50000">
                  <a:srgbClr val="990033">
                    <a:alpha val="80000"/>
                  </a:srgbClr>
                </a:gs>
                <a:gs pos="100000">
                  <a:srgbClr val="990033">
                    <a:alpha val="50000"/>
                  </a:srgbClr>
                </a:gs>
              </a:gsLst>
              <a:lin ang="5400000" scaled="1"/>
            </a:gradFill>
            <a:ln>
              <a:noFill/>
            </a:ln>
            <a:effectLst>
              <a:outerShdw blurRad="76200" dir="18900000" sy="23000" kx="-1200000" algn="bl" rotWithShape="0">
                <a:prstClr val="black">
                  <a:alpha val="20000"/>
                </a:prstClr>
              </a:outerShdw>
            </a:effectLst>
          </c:spPr>
          <c:invertIfNegative val="1"/>
          <c:dLbls>
            <c:dLbl>
              <c:idx val="1"/>
              <c:layout>
                <c:manualLayout>
                  <c:x val="-7.0885596925798038E-3"/>
                  <c:y val="-2.2156001757492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983-4309-9E0A-52010557ACF4}"/>
                </c:ext>
              </c:extLst>
            </c:dLbl>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mn-lt"/>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grafici!$B$31:$B$37</c:f>
              <c:strCache>
                <c:ptCount val="7"/>
                <c:pt idx="0">
                  <c:v>0,1-1</c:v>
                </c:pt>
                <c:pt idx="1">
                  <c:v>1,01-5</c:v>
                </c:pt>
                <c:pt idx="2">
                  <c:v>5,01-20</c:v>
                </c:pt>
                <c:pt idx="3">
                  <c:v>20,01-50</c:v>
                </c:pt>
                <c:pt idx="4">
                  <c:v>50,01-100</c:v>
                </c:pt>
                <c:pt idx="5">
                  <c:v>100,01-1000</c:v>
                </c:pt>
                <c:pt idx="6">
                  <c:v>Totale</c:v>
                </c:pt>
              </c:strCache>
            </c:strRef>
          </c:cat>
          <c:val>
            <c:numRef>
              <c:f>grafici!$C$31:$C$37</c:f>
              <c:numCache>
                <c:formatCode>0.0%</c:formatCode>
                <c:ptCount val="7"/>
                <c:pt idx="0">
                  <c:v>-5.7550372182230781E-2</c:v>
                </c:pt>
                <c:pt idx="1">
                  <c:v>-4.1742340736282395E-3</c:v>
                </c:pt>
                <c:pt idx="2">
                  <c:v>2.9800037500091773E-3</c:v>
                </c:pt>
                <c:pt idx="3">
                  <c:v>8.1963921880860227E-3</c:v>
                </c:pt>
                <c:pt idx="4">
                  <c:v>1.5863302304041184E-2</c:v>
                </c:pt>
                <c:pt idx="5">
                  <c:v>4.8086547408072462E-3</c:v>
                </c:pt>
                <c:pt idx="6">
                  <c:v>1.1669060050077313E-3</c:v>
                </c:pt>
              </c:numCache>
            </c:numRef>
          </c:val>
          <c:extLst>
            <c:ext xmlns:c16="http://schemas.microsoft.com/office/drawing/2014/chart" uri="{C3380CC4-5D6E-409C-BE32-E72D297353CC}">
              <c16:uniqueId val="{00000001-B983-4309-9E0A-52010557ACF4}"/>
            </c:ext>
          </c:extLst>
        </c:ser>
        <c:dLbls>
          <c:dLblPos val="inEnd"/>
          <c:showLegendKey val="0"/>
          <c:showVal val="1"/>
          <c:showCatName val="0"/>
          <c:showSerName val="0"/>
          <c:showPercent val="0"/>
          <c:showBubbleSize val="0"/>
        </c:dLbls>
        <c:gapWidth val="41"/>
        <c:axId val="517974888"/>
        <c:axId val="517979208"/>
      </c:barChart>
      <c:catAx>
        <c:axId val="517974888"/>
        <c:scaling>
          <c:orientation val="minMax"/>
        </c:scaling>
        <c:delete val="0"/>
        <c:axPos val="b"/>
        <c:numFmt formatCode="General" sourceLinked="1"/>
        <c:majorTickMark val="none"/>
        <c:minorTickMark val="none"/>
        <c:tickLblPos val="nextTo"/>
        <c:spPr>
          <a:noFill/>
          <a:ln>
            <a:solidFill>
              <a:prstClr val="black">
                <a:lumMod val="25000"/>
                <a:lumOff val="75000"/>
              </a:prstClr>
            </a:solidFill>
          </a:ln>
          <a:effectLst/>
        </c:spPr>
        <c:txPr>
          <a:bodyPr rot="-60000000" spcFirstLastPara="1" vertOverflow="ellipsis" vert="horz" wrap="square" anchor="ctr" anchorCtr="1"/>
          <a:lstStyle/>
          <a:p>
            <a:pPr>
              <a:defRPr sz="1200" b="1" i="0" u="none" strike="noStrike" kern="1200" baseline="0">
                <a:solidFill>
                  <a:srgbClr val="4D4D4D"/>
                </a:solidFill>
                <a:effectLst/>
                <a:latin typeface="Aptos" panose="020B0004020202020204" pitchFamily="34" charset="0"/>
                <a:ea typeface="+mn-ea"/>
                <a:cs typeface="+mn-cs"/>
              </a:defRPr>
            </a:pPr>
            <a:endParaRPr lang="it-IT"/>
          </a:p>
        </c:txPr>
        <c:crossAx val="517979208"/>
        <c:crosses val="autoZero"/>
        <c:auto val="1"/>
        <c:lblAlgn val="ctr"/>
        <c:lblOffset val="100"/>
        <c:noMultiLvlLbl val="0"/>
      </c:catAx>
      <c:valAx>
        <c:axId val="517979208"/>
        <c:scaling>
          <c:orientation val="minMax"/>
        </c:scaling>
        <c:delete val="1"/>
        <c:axPos val="l"/>
        <c:numFmt formatCode="0.0%" sourceLinked="1"/>
        <c:majorTickMark val="none"/>
        <c:minorTickMark val="none"/>
        <c:tickLblPos val="nextTo"/>
        <c:crossAx val="51797488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it-I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a:gsLst>
                <a:gs pos="0">
                  <a:srgbClr val="990033"/>
                </a:gs>
                <a:gs pos="50000">
                  <a:srgbClr val="990033">
                    <a:alpha val="80000"/>
                  </a:srgbClr>
                </a:gs>
                <a:gs pos="100000">
                  <a:srgbClr val="990033">
                    <a:alpha val="50000"/>
                  </a:srgbClr>
                </a:gs>
              </a:gsLst>
              <a:lin ang="5400000" scaled="1"/>
            </a:gradFill>
            <a:ln>
              <a:noFill/>
            </a:ln>
            <a:effectLst>
              <a:outerShdw blurRad="76200" dir="18900000" sy="23000" kx="-1200000" algn="bl" rotWithShape="0">
                <a:prstClr val="black">
                  <a:alpha val="20000"/>
                </a:prstClr>
              </a:outerShdw>
            </a:effectLst>
          </c:spPr>
          <c:invertIfNegative val="1"/>
          <c:dLbls>
            <c:dLbl>
              <c:idx val="1"/>
              <c:layout>
                <c:manualLayout>
                  <c:x val="4.4104473426446614E-3"/>
                  <c:y val="5.14387040993002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05-4E35-BF68-ACD89D28A0DA}"/>
                </c:ext>
              </c:extLst>
            </c:dLbl>
            <c:dLbl>
              <c:idx val="4"/>
              <c:layout>
                <c:manualLayout>
                  <c:x val="-1.6171453442353779E-16"/>
                  <c:y val="5.39968891695138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05-4E35-BF68-ACD89D28A0DA}"/>
                </c:ext>
              </c:extLst>
            </c:dLbl>
            <c:spPr>
              <a:solidFill>
                <a:srgbClr val="969696">
                  <a:lumMod val="60000"/>
                  <a:lumOff val="4000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grafici!$B$48:$B$52</c:f>
              <c:strCache>
                <c:ptCount val="5"/>
                <c:pt idx="0">
                  <c:v>Nord Ovest</c:v>
                </c:pt>
                <c:pt idx="1">
                  <c:v>Nord Est</c:v>
                </c:pt>
                <c:pt idx="2">
                  <c:v>Centro</c:v>
                </c:pt>
                <c:pt idx="3">
                  <c:v>Sud</c:v>
                </c:pt>
                <c:pt idx="4">
                  <c:v>Totale</c:v>
                </c:pt>
              </c:strCache>
            </c:strRef>
          </c:cat>
          <c:val>
            <c:numRef>
              <c:f>grafici!$C$48:$C$52</c:f>
              <c:numCache>
                <c:formatCode>0.0%</c:formatCode>
                <c:ptCount val="5"/>
                <c:pt idx="0">
                  <c:v>-1.1527837893556324E-2</c:v>
                </c:pt>
                <c:pt idx="1">
                  <c:v>-7.5695072211458972E-3</c:v>
                </c:pt>
                <c:pt idx="2">
                  <c:v>2.1084625825772644E-2</c:v>
                </c:pt>
                <c:pt idx="3">
                  <c:v>3.0602871063627191E-2</c:v>
                </c:pt>
                <c:pt idx="4">
                  <c:v>1.1669060050077313E-3</c:v>
                </c:pt>
              </c:numCache>
            </c:numRef>
          </c:val>
          <c:extLst>
            <c:ext xmlns:c16="http://schemas.microsoft.com/office/drawing/2014/chart" uri="{C3380CC4-5D6E-409C-BE32-E72D297353CC}">
              <c16:uniqueId val="{00000002-EB05-4E35-BF68-ACD89D28A0DA}"/>
            </c:ext>
          </c:extLst>
        </c:ser>
        <c:dLbls>
          <c:dLblPos val="inEnd"/>
          <c:showLegendKey val="0"/>
          <c:showVal val="1"/>
          <c:showCatName val="0"/>
          <c:showSerName val="0"/>
          <c:showPercent val="0"/>
          <c:showBubbleSize val="0"/>
        </c:dLbls>
        <c:gapWidth val="41"/>
        <c:axId val="224916312"/>
        <c:axId val="224911272"/>
      </c:barChart>
      <c:catAx>
        <c:axId val="224916312"/>
        <c:scaling>
          <c:orientation val="minMax"/>
        </c:scaling>
        <c:delete val="0"/>
        <c:axPos val="b"/>
        <c:numFmt formatCode="General" sourceLinked="1"/>
        <c:majorTickMark val="none"/>
        <c:minorTickMark val="none"/>
        <c:tickLblPos val="nextTo"/>
        <c:spPr>
          <a:noFill/>
          <a:ln>
            <a:solidFill>
              <a:prstClr val="black">
                <a:lumMod val="25000"/>
                <a:lumOff val="75000"/>
              </a:prstClr>
            </a:solidFill>
          </a:ln>
          <a:effectLst/>
        </c:spPr>
        <c:txPr>
          <a:bodyPr rot="-60000000" spcFirstLastPara="1" vertOverflow="ellipsis" vert="horz" wrap="square" anchor="ctr" anchorCtr="1"/>
          <a:lstStyle/>
          <a:p>
            <a:pPr>
              <a:defRPr sz="1200" b="1" i="0" u="none" strike="noStrike" kern="1200" baseline="0">
                <a:solidFill>
                  <a:srgbClr val="4D4D4D"/>
                </a:solidFill>
                <a:effectLst/>
                <a:latin typeface="Aptos" panose="020B0004020202020204" pitchFamily="34" charset="0"/>
                <a:ea typeface="+mn-ea"/>
                <a:cs typeface="+mn-cs"/>
              </a:defRPr>
            </a:pPr>
            <a:endParaRPr lang="it-IT"/>
          </a:p>
        </c:txPr>
        <c:crossAx val="224911272"/>
        <c:crosses val="autoZero"/>
        <c:auto val="1"/>
        <c:lblAlgn val="ctr"/>
        <c:lblOffset val="100"/>
        <c:noMultiLvlLbl val="0"/>
      </c:catAx>
      <c:valAx>
        <c:axId val="224911272"/>
        <c:scaling>
          <c:orientation val="minMax"/>
        </c:scaling>
        <c:delete val="1"/>
        <c:axPos val="l"/>
        <c:numFmt formatCode="0.0%" sourceLinked="1"/>
        <c:majorTickMark val="none"/>
        <c:minorTickMark val="none"/>
        <c:tickLblPos val="nextTo"/>
        <c:crossAx val="2249163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it-I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a:gsLst>
                <a:gs pos="0">
                  <a:srgbClr val="990033"/>
                </a:gs>
                <a:gs pos="50000">
                  <a:srgbClr val="990033">
                    <a:alpha val="80000"/>
                  </a:srgbClr>
                </a:gs>
                <a:gs pos="100000">
                  <a:srgbClr val="990033">
                    <a:alpha val="50000"/>
                  </a:srgbClr>
                </a:gs>
              </a:gsLst>
              <a:lin ang="5400000" scaled="1"/>
            </a:gradFill>
            <a:ln>
              <a:noFill/>
            </a:ln>
            <a:effectLst>
              <a:outerShdw blurRad="76200" dir="18900000" sy="23000" kx="-1200000" algn="bl" rotWithShape="0">
                <a:prstClr val="black">
                  <a:alpha val="20000"/>
                </a:prstClr>
              </a:outerShdw>
            </a:effectLst>
          </c:spPr>
          <c:invertIfNegative val="1"/>
          <c:dLbls>
            <c:spPr>
              <a:solidFill>
                <a:srgbClr val="C0C0C0">
                  <a:alpha val="74902"/>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grafici!$B$65:$B$71</c:f>
              <c:strCache>
                <c:ptCount val="7"/>
                <c:pt idx="0">
                  <c:v>0,1-1</c:v>
                </c:pt>
                <c:pt idx="1">
                  <c:v>1,01-5</c:v>
                </c:pt>
                <c:pt idx="2">
                  <c:v>5,01-20</c:v>
                </c:pt>
                <c:pt idx="3">
                  <c:v>20,01-50</c:v>
                </c:pt>
                <c:pt idx="4">
                  <c:v>50,01-100</c:v>
                </c:pt>
                <c:pt idx="5">
                  <c:v>100,01-1000</c:v>
                </c:pt>
                <c:pt idx="6">
                  <c:v>Totale</c:v>
                </c:pt>
              </c:strCache>
            </c:strRef>
          </c:cat>
          <c:val>
            <c:numRef>
              <c:f>grafici!$C$65:$C$71</c:f>
              <c:numCache>
                <c:formatCode>0.0%</c:formatCode>
                <c:ptCount val="7"/>
                <c:pt idx="0">
                  <c:v>0.55222588188826105</c:v>
                </c:pt>
                <c:pt idx="1">
                  <c:v>8.3473091247365461E-2</c:v>
                </c:pt>
                <c:pt idx="2">
                  <c:v>4.1948404402384544E-2</c:v>
                </c:pt>
                <c:pt idx="3">
                  <c:v>5.3674850964938868E-2</c:v>
                </c:pt>
                <c:pt idx="4">
                  <c:v>4.2259578842571505E-2</c:v>
                </c:pt>
                <c:pt idx="5">
                  <c:v>6.945587712988692E-2</c:v>
                </c:pt>
                <c:pt idx="6">
                  <c:v>0.12690577911860315</c:v>
                </c:pt>
              </c:numCache>
            </c:numRef>
          </c:val>
          <c:extLst>
            <c:ext xmlns:c16="http://schemas.microsoft.com/office/drawing/2014/chart" uri="{C3380CC4-5D6E-409C-BE32-E72D297353CC}">
              <c16:uniqueId val="{00000000-10F5-4566-BD0A-0AB675C23E9D}"/>
            </c:ext>
          </c:extLst>
        </c:ser>
        <c:dLbls>
          <c:dLblPos val="inEnd"/>
          <c:showLegendKey val="0"/>
          <c:showVal val="1"/>
          <c:showCatName val="0"/>
          <c:showSerName val="0"/>
          <c:showPercent val="0"/>
          <c:showBubbleSize val="0"/>
        </c:dLbls>
        <c:gapWidth val="41"/>
        <c:axId val="227465560"/>
        <c:axId val="233216520"/>
      </c:barChart>
      <c:catAx>
        <c:axId val="227465560"/>
        <c:scaling>
          <c:orientation val="minMax"/>
        </c:scaling>
        <c:delete val="0"/>
        <c:axPos val="b"/>
        <c:numFmt formatCode="General" sourceLinked="1"/>
        <c:majorTickMark val="none"/>
        <c:minorTickMark val="none"/>
        <c:tickLblPos val="nextTo"/>
        <c:spPr>
          <a:noFill/>
          <a:ln>
            <a:solidFill>
              <a:prstClr val="black">
                <a:lumMod val="25000"/>
                <a:lumOff val="75000"/>
              </a:prstClr>
            </a:solidFill>
          </a:ln>
          <a:effectLst/>
        </c:spPr>
        <c:txPr>
          <a:bodyPr rot="-60000000" spcFirstLastPara="1" vertOverflow="ellipsis" vert="horz" wrap="square" anchor="ctr" anchorCtr="1"/>
          <a:lstStyle/>
          <a:p>
            <a:pPr>
              <a:defRPr sz="1200" b="1" i="0" u="none" strike="noStrike" kern="1200" baseline="0">
                <a:solidFill>
                  <a:srgbClr val="4D4D4D"/>
                </a:solidFill>
                <a:effectLst/>
                <a:latin typeface="Aptos" panose="020B0004020202020204" pitchFamily="34" charset="0"/>
                <a:ea typeface="+mn-ea"/>
                <a:cs typeface="+mn-cs"/>
              </a:defRPr>
            </a:pPr>
            <a:endParaRPr lang="it-IT"/>
          </a:p>
        </c:txPr>
        <c:crossAx val="233216520"/>
        <c:crosses val="autoZero"/>
        <c:auto val="1"/>
        <c:lblAlgn val="ctr"/>
        <c:lblOffset val="100"/>
        <c:noMultiLvlLbl val="0"/>
      </c:catAx>
      <c:valAx>
        <c:axId val="233216520"/>
        <c:scaling>
          <c:orientation val="minMax"/>
        </c:scaling>
        <c:delete val="1"/>
        <c:axPos val="l"/>
        <c:numFmt formatCode="0.0%" sourceLinked="1"/>
        <c:majorTickMark val="none"/>
        <c:minorTickMark val="none"/>
        <c:tickLblPos val="nextTo"/>
        <c:crossAx val="22746556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it-I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132398260053516E-2"/>
          <c:y val="0"/>
          <c:w val="0.95973520347989294"/>
          <c:h val="0.90996223909635099"/>
        </c:manualLayout>
      </c:layout>
      <c:barChart>
        <c:barDir val="col"/>
        <c:grouping val="clustered"/>
        <c:varyColors val="0"/>
        <c:ser>
          <c:idx val="0"/>
          <c:order val="0"/>
          <c:spPr>
            <a:gradFill>
              <a:gsLst>
                <a:gs pos="0">
                  <a:srgbClr val="990033"/>
                </a:gs>
                <a:gs pos="50000">
                  <a:srgbClr val="990033">
                    <a:alpha val="80000"/>
                  </a:srgbClr>
                </a:gs>
                <a:gs pos="100000">
                  <a:srgbClr val="990033">
                    <a:alpha val="50000"/>
                  </a:srgbClr>
                </a:gs>
              </a:gsLst>
              <a:lin ang="5400000" scaled="1"/>
            </a:gradFill>
            <a:ln>
              <a:noFill/>
            </a:ln>
            <a:effectLst>
              <a:outerShdw blurRad="76200" dir="18900000" sy="23000" kx="-1200000" algn="bl" rotWithShape="0">
                <a:prstClr val="black">
                  <a:alpha val="20000"/>
                </a:prstClr>
              </a:outerShdw>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grafici!$B$84:$B$88</c:f>
              <c:strCache>
                <c:ptCount val="5"/>
                <c:pt idx="0">
                  <c:v>Nord Ovest</c:v>
                </c:pt>
                <c:pt idx="1">
                  <c:v>Nord Est</c:v>
                </c:pt>
                <c:pt idx="2">
                  <c:v>Centro</c:v>
                </c:pt>
                <c:pt idx="3">
                  <c:v>Sud</c:v>
                </c:pt>
                <c:pt idx="4">
                  <c:v>Totale</c:v>
                </c:pt>
              </c:strCache>
            </c:strRef>
          </c:cat>
          <c:val>
            <c:numRef>
              <c:f>grafici!$C$84:$C$88</c:f>
              <c:numCache>
                <c:formatCode>0.0%</c:formatCode>
                <c:ptCount val="5"/>
                <c:pt idx="0">
                  <c:v>5.405143612628259E-2</c:v>
                </c:pt>
                <c:pt idx="1">
                  <c:v>0.2620866669534111</c:v>
                </c:pt>
                <c:pt idx="2">
                  <c:v>8.783745150354276E-2</c:v>
                </c:pt>
                <c:pt idx="3">
                  <c:v>0.13664727340550159</c:v>
                </c:pt>
                <c:pt idx="4">
                  <c:v>0.12690577911860315</c:v>
                </c:pt>
              </c:numCache>
            </c:numRef>
          </c:val>
          <c:extLst>
            <c:ext xmlns:c16="http://schemas.microsoft.com/office/drawing/2014/chart" uri="{C3380CC4-5D6E-409C-BE32-E72D297353CC}">
              <c16:uniqueId val="{00000000-83E4-476C-A5F1-C74A512ECD7E}"/>
            </c:ext>
          </c:extLst>
        </c:ser>
        <c:dLbls>
          <c:dLblPos val="inEnd"/>
          <c:showLegendKey val="0"/>
          <c:showVal val="1"/>
          <c:showCatName val="0"/>
          <c:showSerName val="0"/>
          <c:showPercent val="0"/>
          <c:showBubbleSize val="0"/>
        </c:dLbls>
        <c:gapWidth val="41"/>
        <c:axId val="522288632"/>
        <c:axId val="522290792"/>
      </c:barChart>
      <c:catAx>
        <c:axId val="522288632"/>
        <c:scaling>
          <c:orientation val="minMax"/>
        </c:scaling>
        <c:delete val="0"/>
        <c:axPos val="b"/>
        <c:numFmt formatCode="General" sourceLinked="1"/>
        <c:majorTickMark val="none"/>
        <c:minorTickMark val="none"/>
        <c:tickLblPos val="nextTo"/>
        <c:spPr>
          <a:noFill/>
          <a:ln>
            <a:solidFill>
              <a:prstClr val="black">
                <a:lumMod val="25000"/>
                <a:lumOff val="75000"/>
              </a:prstClr>
            </a:solidFill>
          </a:ln>
          <a:effectLst/>
        </c:spPr>
        <c:txPr>
          <a:bodyPr rot="-60000000" spcFirstLastPara="1" vertOverflow="ellipsis" vert="horz" wrap="square" anchor="ctr" anchorCtr="1"/>
          <a:lstStyle/>
          <a:p>
            <a:pPr>
              <a:defRPr sz="1200" b="1" i="0" u="none" strike="noStrike" kern="1200" baseline="0">
                <a:solidFill>
                  <a:srgbClr val="4D4D4D"/>
                </a:solidFill>
                <a:effectLst/>
                <a:latin typeface="Aptos" panose="020B0004020202020204" pitchFamily="34" charset="0"/>
                <a:ea typeface="+mn-ea"/>
                <a:cs typeface="+mn-cs"/>
              </a:defRPr>
            </a:pPr>
            <a:endParaRPr lang="it-IT"/>
          </a:p>
        </c:txPr>
        <c:crossAx val="522290792"/>
        <c:crosses val="autoZero"/>
        <c:auto val="1"/>
        <c:lblAlgn val="ctr"/>
        <c:lblOffset val="100"/>
        <c:noMultiLvlLbl val="0"/>
      </c:catAx>
      <c:valAx>
        <c:axId val="522290792"/>
        <c:scaling>
          <c:orientation val="minMax"/>
        </c:scaling>
        <c:delete val="1"/>
        <c:axPos val="l"/>
        <c:numFmt formatCode="0.0%" sourceLinked="1"/>
        <c:majorTickMark val="none"/>
        <c:minorTickMark val="none"/>
        <c:tickLblPos val="nextTo"/>
        <c:crossAx val="52228863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it-IT"/>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grafici!$C$96</c:f>
              <c:strCache>
                <c:ptCount val="1"/>
                <c:pt idx="0">
                  <c:v>2023</c:v>
                </c:pt>
              </c:strCache>
            </c:strRef>
          </c:tx>
          <c:spPr>
            <a:gradFill>
              <a:gsLst>
                <a:gs pos="0">
                  <a:srgbClr val="990033"/>
                </a:gs>
                <a:gs pos="50000">
                  <a:srgbClr val="990033">
                    <a:alpha val="80000"/>
                  </a:srgbClr>
                </a:gs>
                <a:gs pos="100000">
                  <a:srgbClr val="990033">
                    <a:alpha val="3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grafici!$B$97:$B$103</c:f>
              <c:strCache>
                <c:ptCount val="7"/>
                <c:pt idx="0">
                  <c:v>0,1-1</c:v>
                </c:pt>
                <c:pt idx="1">
                  <c:v>1,01-5</c:v>
                </c:pt>
                <c:pt idx="2">
                  <c:v>5,01-20</c:v>
                </c:pt>
                <c:pt idx="3">
                  <c:v>20,01-50</c:v>
                </c:pt>
                <c:pt idx="4">
                  <c:v>50,01-100</c:v>
                </c:pt>
                <c:pt idx="5">
                  <c:v>100,01-1000</c:v>
                </c:pt>
                <c:pt idx="6">
                  <c:v>Totale</c:v>
                </c:pt>
              </c:strCache>
            </c:strRef>
          </c:cat>
          <c:val>
            <c:numRef>
              <c:f>grafici!$C$97:$C$103</c:f>
              <c:numCache>
                <c:formatCode>0.0%</c:formatCode>
                <c:ptCount val="7"/>
                <c:pt idx="0">
                  <c:v>0.81373446418742412</c:v>
                </c:pt>
                <c:pt idx="1">
                  <c:v>0.89039801213001268</c:v>
                </c:pt>
                <c:pt idx="2">
                  <c:v>0.90317320958234037</c:v>
                </c:pt>
                <c:pt idx="3">
                  <c:v>0.88538295577130532</c:v>
                </c:pt>
                <c:pt idx="4">
                  <c:v>0.87776659959758552</c:v>
                </c:pt>
                <c:pt idx="5">
                  <c:v>0.87021777516185994</c:v>
                </c:pt>
                <c:pt idx="6">
                  <c:v>0.84575685386941335</c:v>
                </c:pt>
              </c:numCache>
            </c:numRef>
          </c:val>
          <c:extLst>
            <c:ext xmlns:c16="http://schemas.microsoft.com/office/drawing/2014/chart" uri="{C3380CC4-5D6E-409C-BE32-E72D297353CC}">
              <c16:uniqueId val="{00000000-5C0C-4F65-8E5E-A7F38A0203E3}"/>
            </c:ext>
          </c:extLst>
        </c:ser>
        <c:ser>
          <c:idx val="1"/>
          <c:order val="1"/>
          <c:tx>
            <c:strRef>
              <c:f>grafici!$D$96</c:f>
              <c:strCache>
                <c:ptCount val="1"/>
                <c:pt idx="0">
                  <c:v>2024</c:v>
                </c:pt>
              </c:strCache>
            </c:strRef>
          </c:tx>
          <c:spPr>
            <a:gradFill>
              <a:gsLst>
                <a:gs pos="0">
                  <a:srgbClr val="336699"/>
                </a:gs>
                <a:gs pos="50000">
                  <a:srgbClr val="336699">
                    <a:alpha val="80000"/>
                  </a:srgbClr>
                </a:gs>
                <a:gs pos="100000">
                  <a:srgbClr val="336699">
                    <a:alpha val="3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grafici!$B$97:$B$103</c:f>
              <c:strCache>
                <c:ptCount val="7"/>
                <c:pt idx="0">
                  <c:v>0,1-1</c:v>
                </c:pt>
                <c:pt idx="1">
                  <c:v>1,01-5</c:v>
                </c:pt>
                <c:pt idx="2">
                  <c:v>5,01-20</c:v>
                </c:pt>
                <c:pt idx="3">
                  <c:v>20,01-50</c:v>
                </c:pt>
                <c:pt idx="4">
                  <c:v>50,01-100</c:v>
                </c:pt>
                <c:pt idx="5">
                  <c:v>100,01-1000</c:v>
                </c:pt>
                <c:pt idx="6">
                  <c:v>Totale</c:v>
                </c:pt>
              </c:strCache>
            </c:strRef>
          </c:cat>
          <c:val>
            <c:numRef>
              <c:f>grafici!$D$97:$D$103</c:f>
              <c:numCache>
                <c:formatCode>0.0%</c:formatCode>
                <c:ptCount val="7"/>
                <c:pt idx="0">
                  <c:v>0.80759464415500692</c:v>
                </c:pt>
                <c:pt idx="1">
                  <c:v>0.89039801213001268</c:v>
                </c:pt>
                <c:pt idx="2">
                  <c:v>0.90317320958234037</c:v>
                </c:pt>
                <c:pt idx="3">
                  <c:v>0.88538295577130532</c:v>
                </c:pt>
                <c:pt idx="4">
                  <c:v>0.87776659959758552</c:v>
                </c:pt>
                <c:pt idx="5">
                  <c:v>0.87021777516185994</c:v>
                </c:pt>
                <c:pt idx="6">
                  <c:v>0.84211863582140112</c:v>
                </c:pt>
              </c:numCache>
            </c:numRef>
          </c:val>
          <c:extLst>
            <c:ext xmlns:c16="http://schemas.microsoft.com/office/drawing/2014/chart" uri="{C3380CC4-5D6E-409C-BE32-E72D297353CC}">
              <c16:uniqueId val="{00000001-5C0C-4F65-8E5E-A7F38A0203E3}"/>
            </c:ext>
          </c:extLst>
        </c:ser>
        <c:dLbls>
          <c:dLblPos val="inEnd"/>
          <c:showLegendKey val="0"/>
          <c:showVal val="1"/>
          <c:showCatName val="0"/>
          <c:showSerName val="0"/>
          <c:showPercent val="0"/>
          <c:showBubbleSize val="0"/>
        </c:dLbls>
        <c:gapWidth val="48"/>
        <c:overlap val="-14"/>
        <c:axId val="522294032"/>
        <c:axId val="522295832"/>
      </c:barChart>
      <c:catAx>
        <c:axId val="522294032"/>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rgbClr val="4D4D4D"/>
                </a:solidFill>
                <a:latin typeface="Aptos" panose="020B0004020202020204" pitchFamily="34" charset="0"/>
                <a:ea typeface="+mn-ea"/>
                <a:cs typeface="+mn-cs"/>
              </a:defRPr>
            </a:pPr>
            <a:endParaRPr lang="it-IT"/>
          </a:p>
        </c:txPr>
        <c:crossAx val="522295832"/>
        <c:crosses val="autoZero"/>
        <c:auto val="1"/>
        <c:lblAlgn val="ctr"/>
        <c:lblOffset val="100"/>
        <c:noMultiLvlLbl val="0"/>
      </c:catAx>
      <c:valAx>
        <c:axId val="522295832"/>
        <c:scaling>
          <c:orientation val="minMax"/>
        </c:scaling>
        <c:delete val="1"/>
        <c:axPos val="l"/>
        <c:numFmt formatCode="0.0%" sourceLinked="1"/>
        <c:majorTickMark val="none"/>
        <c:minorTickMark val="none"/>
        <c:tickLblPos val="nextTo"/>
        <c:crossAx val="52229403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106001951016195E-2"/>
          <c:y val="0"/>
          <c:w val="0.95978799609796761"/>
          <c:h val="0.82066852972810878"/>
        </c:manualLayout>
      </c:layout>
      <c:barChart>
        <c:barDir val="col"/>
        <c:grouping val="clustered"/>
        <c:varyColors val="0"/>
        <c:ser>
          <c:idx val="0"/>
          <c:order val="0"/>
          <c:tx>
            <c:strRef>
              <c:f>grafici!$C$113</c:f>
              <c:strCache>
                <c:ptCount val="1"/>
                <c:pt idx="0">
                  <c:v>2023</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grafici!$B$114:$B$118</c:f>
              <c:strCache>
                <c:ptCount val="5"/>
                <c:pt idx="0">
                  <c:v>Nord Ovest</c:v>
                </c:pt>
                <c:pt idx="1">
                  <c:v>Nord Est</c:v>
                </c:pt>
                <c:pt idx="2">
                  <c:v>Centro</c:v>
                </c:pt>
                <c:pt idx="3">
                  <c:v>Sud</c:v>
                </c:pt>
                <c:pt idx="4">
                  <c:v>ITALIA</c:v>
                </c:pt>
              </c:strCache>
            </c:strRef>
          </c:cat>
          <c:val>
            <c:numRef>
              <c:f>grafici!$C$114:$C$118</c:f>
              <c:numCache>
                <c:formatCode>0.0%</c:formatCode>
                <c:ptCount val="5"/>
                <c:pt idx="0">
                  <c:v>0.83923307218481513</c:v>
                </c:pt>
                <c:pt idx="1">
                  <c:v>0.84877396131149108</c:v>
                </c:pt>
                <c:pt idx="2">
                  <c:v>0.84319153887511333</c:v>
                </c:pt>
                <c:pt idx="3">
                  <c:v>0.87343170035890672</c:v>
                </c:pt>
                <c:pt idx="4">
                  <c:v>0.84575685386941335</c:v>
                </c:pt>
              </c:numCache>
            </c:numRef>
          </c:val>
          <c:extLst>
            <c:ext xmlns:c16="http://schemas.microsoft.com/office/drawing/2014/chart" uri="{C3380CC4-5D6E-409C-BE32-E72D297353CC}">
              <c16:uniqueId val="{00000000-D757-4B24-86AF-8085155C6A0F}"/>
            </c:ext>
          </c:extLst>
        </c:ser>
        <c:ser>
          <c:idx val="1"/>
          <c:order val="1"/>
          <c:tx>
            <c:strRef>
              <c:f>grafici!$D$113</c:f>
              <c:strCache>
                <c:ptCount val="1"/>
                <c:pt idx="0">
                  <c:v>2024</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grafici!$B$114:$B$118</c:f>
              <c:strCache>
                <c:ptCount val="5"/>
                <c:pt idx="0">
                  <c:v>Nord Ovest</c:v>
                </c:pt>
                <c:pt idx="1">
                  <c:v>Nord Est</c:v>
                </c:pt>
                <c:pt idx="2">
                  <c:v>Centro</c:v>
                </c:pt>
                <c:pt idx="3">
                  <c:v>Sud</c:v>
                </c:pt>
                <c:pt idx="4">
                  <c:v>ITALIA</c:v>
                </c:pt>
              </c:strCache>
            </c:strRef>
          </c:cat>
          <c:val>
            <c:numRef>
              <c:f>grafici!$D$114:$D$118</c:f>
              <c:numCache>
                <c:formatCode>0.0%</c:formatCode>
                <c:ptCount val="5"/>
                <c:pt idx="0">
                  <c:v>0.8292191926954886</c:v>
                </c:pt>
                <c:pt idx="1">
                  <c:v>0.83892264687378049</c:v>
                </c:pt>
                <c:pt idx="2">
                  <c:v>0.83507868107882555</c:v>
                </c:pt>
                <c:pt idx="3">
                  <c:v>0.86916776588238898</c:v>
                </c:pt>
                <c:pt idx="4">
                  <c:v>0.84211749781056622</c:v>
                </c:pt>
              </c:numCache>
            </c:numRef>
          </c:val>
          <c:extLst>
            <c:ext xmlns:c16="http://schemas.microsoft.com/office/drawing/2014/chart" uri="{C3380CC4-5D6E-409C-BE32-E72D297353CC}">
              <c16:uniqueId val="{00000001-D757-4B24-86AF-8085155C6A0F}"/>
            </c:ext>
          </c:extLst>
        </c:ser>
        <c:dLbls>
          <c:dLblPos val="inEnd"/>
          <c:showLegendKey val="0"/>
          <c:showVal val="1"/>
          <c:showCatName val="0"/>
          <c:showSerName val="0"/>
          <c:showPercent val="0"/>
          <c:showBubbleSize val="0"/>
        </c:dLbls>
        <c:gapWidth val="58"/>
        <c:overlap val="-11"/>
        <c:axId val="173440448"/>
        <c:axId val="517983528"/>
      </c:barChart>
      <c:catAx>
        <c:axId val="173440448"/>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rgbClr val="4D4D4D"/>
                </a:solidFill>
                <a:latin typeface="Aptos" panose="020B0004020202020204" pitchFamily="34" charset="0"/>
                <a:ea typeface="+mn-ea"/>
                <a:cs typeface="+mn-cs"/>
              </a:defRPr>
            </a:pPr>
            <a:endParaRPr lang="it-IT"/>
          </a:p>
        </c:txPr>
        <c:crossAx val="517983528"/>
        <c:crosses val="autoZero"/>
        <c:auto val="1"/>
        <c:lblAlgn val="ctr"/>
        <c:lblOffset val="100"/>
        <c:noMultiLvlLbl val="0"/>
      </c:catAx>
      <c:valAx>
        <c:axId val="517983528"/>
        <c:scaling>
          <c:orientation val="minMax"/>
        </c:scaling>
        <c:delete val="1"/>
        <c:axPos val="l"/>
        <c:numFmt formatCode="0.0%" sourceLinked="1"/>
        <c:majorTickMark val="none"/>
        <c:minorTickMark val="none"/>
        <c:tickLblPos val="nextTo"/>
        <c:crossAx val="1734404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01786526535598E-2"/>
          <c:y val="0"/>
          <c:w val="0.96039642694692884"/>
          <c:h val="0.82861662585438522"/>
        </c:manualLayout>
      </c:layout>
      <c:barChart>
        <c:barDir val="col"/>
        <c:grouping val="clustered"/>
        <c:varyColors val="0"/>
        <c:ser>
          <c:idx val="0"/>
          <c:order val="0"/>
          <c:tx>
            <c:strRef>
              <c:f>grafici!$C$183</c:f>
              <c:strCache>
                <c:ptCount val="1"/>
                <c:pt idx="0">
                  <c:v>2023</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0"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grafici!$B$184:$B$190</c:f>
              <c:strCache>
                <c:ptCount val="7"/>
                <c:pt idx="0">
                  <c:v>0,1-1</c:v>
                </c:pt>
                <c:pt idx="1">
                  <c:v>1,01-5</c:v>
                </c:pt>
                <c:pt idx="2">
                  <c:v>5,01-20</c:v>
                </c:pt>
                <c:pt idx="3">
                  <c:v>20,01-50</c:v>
                </c:pt>
                <c:pt idx="4">
                  <c:v>50,01-100</c:v>
                </c:pt>
                <c:pt idx="5">
                  <c:v>100,01-1000</c:v>
                </c:pt>
                <c:pt idx="6">
                  <c:v>Totale</c:v>
                </c:pt>
              </c:strCache>
            </c:strRef>
          </c:cat>
          <c:val>
            <c:numRef>
              <c:f>grafici!$C$184:$C$190</c:f>
              <c:numCache>
                <c:formatCode>0.0%</c:formatCode>
                <c:ptCount val="7"/>
                <c:pt idx="0">
                  <c:v>6.444057488476225E-2</c:v>
                </c:pt>
                <c:pt idx="1">
                  <c:v>9.1467080960276628E-2</c:v>
                </c:pt>
                <c:pt idx="2">
                  <c:v>9.8476776528481288E-2</c:v>
                </c:pt>
                <c:pt idx="3">
                  <c:v>0.10330260977225793</c:v>
                </c:pt>
                <c:pt idx="4">
                  <c:v>9.4460188526306332E-2</c:v>
                </c:pt>
                <c:pt idx="5">
                  <c:v>8.9373810391145225E-2</c:v>
                </c:pt>
                <c:pt idx="6">
                  <c:v>9.03759970803589E-2</c:v>
                </c:pt>
              </c:numCache>
            </c:numRef>
          </c:val>
          <c:extLst>
            <c:ext xmlns:c16="http://schemas.microsoft.com/office/drawing/2014/chart" uri="{C3380CC4-5D6E-409C-BE32-E72D297353CC}">
              <c16:uniqueId val="{00000000-25EC-4637-86AF-907F57F32D70}"/>
            </c:ext>
          </c:extLst>
        </c:ser>
        <c:ser>
          <c:idx val="1"/>
          <c:order val="1"/>
          <c:tx>
            <c:strRef>
              <c:f>grafici!$D$183</c:f>
              <c:strCache>
                <c:ptCount val="1"/>
                <c:pt idx="0">
                  <c:v>2024</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clip" horzOverflow="clip" vert="horz" wrap="square" lIns="0" tIns="18288" rIns="36576" bIns="18288" anchor="ctr" anchorCtr="1">
                <a:spAutoFit/>
              </a:bodyPr>
              <a:lstStyle/>
              <a:p>
                <a:pPr>
                  <a:defRPr sz="12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dk1">
                          <a:lumMod val="50000"/>
                          <a:lumOff val="50000"/>
                        </a:schemeClr>
                      </a:solidFill>
                    </a:ln>
                    <a:effectLst/>
                  </c:spPr>
                </c15:leaderLines>
              </c:ext>
            </c:extLst>
          </c:dLbls>
          <c:cat>
            <c:strRef>
              <c:f>grafici!$B$184:$B$190</c:f>
              <c:strCache>
                <c:ptCount val="7"/>
                <c:pt idx="0">
                  <c:v>0,1-1</c:v>
                </c:pt>
                <c:pt idx="1">
                  <c:v>1,01-5</c:v>
                </c:pt>
                <c:pt idx="2">
                  <c:v>5,01-20</c:v>
                </c:pt>
                <c:pt idx="3">
                  <c:v>20,01-50</c:v>
                </c:pt>
                <c:pt idx="4">
                  <c:v>50,01-100</c:v>
                </c:pt>
                <c:pt idx="5">
                  <c:v>100,01-1000</c:v>
                </c:pt>
                <c:pt idx="6">
                  <c:v>Totale</c:v>
                </c:pt>
              </c:strCache>
            </c:strRef>
          </c:cat>
          <c:val>
            <c:numRef>
              <c:f>grafici!$D$184:$D$190</c:f>
              <c:numCache>
                <c:formatCode>0.0%</c:formatCode>
                <c:ptCount val="7"/>
                <c:pt idx="0">
                  <c:v>6.0455079879889045E-2</c:v>
                </c:pt>
                <c:pt idx="1">
                  <c:v>9.4639080202443465E-2</c:v>
                </c:pt>
                <c:pt idx="2">
                  <c:v>8.9386930133358966E-2</c:v>
                </c:pt>
                <c:pt idx="3">
                  <c:v>8.5255991135379239E-2</c:v>
                </c:pt>
                <c:pt idx="4">
                  <c:v>7.895846586771546E-2</c:v>
                </c:pt>
                <c:pt idx="5">
                  <c:v>8.2198340555690197E-2</c:v>
                </c:pt>
                <c:pt idx="6">
                  <c:v>8.280773923240671E-2</c:v>
                </c:pt>
              </c:numCache>
            </c:numRef>
          </c:val>
          <c:extLst>
            <c:ext xmlns:c16="http://schemas.microsoft.com/office/drawing/2014/chart" uri="{C3380CC4-5D6E-409C-BE32-E72D297353CC}">
              <c16:uniqueId val="{00000001-25EC-4637-86AF-907F57F32D70}"/>
            </c:ext>
          </c:extLst>
        </c:ser>
        <c:dLbls>
          <c:dLblPos val="inEnd"/>
          <c:showLegendKey val="0"/>
          <c:showVal val="1"/>
          <c:showCatName val="0"/>
          <c:showSerName val="0"/>
          <c:showPercent val="0"/>
          <c:showBubbleSize val="0"/>
        </c:dLbls>
        <c:gapWidth val="59"/>
        <c:overlap val="-10"/>
        <c:axId val="232598224"/>
        <c:axId val="232596424"/>
      </c:barChart>
      <c:catAx>
        <c:axId val="232598224"/>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chemeClr val="dk1">
                    <a:lumMod val="75000"/>
                    <a:lumOff val="25000"/>
                  </a:schemeClr>
                </a:solidFill>
                <a:latin typeface="Aptos" panose="020B0004020202020204" pitchFamily="34" charset="0"/>
                <a:ea typeface="+mn-ea"/>
                <a:cs typeface="+mn-cs"/>
              </a:defRPr>
            </a:pPr>
            <a:endParaRPr lang="it-IT"/>
          </a:p>
        </c:txPr>
        <c:crossAx val="232596424"/>
        <c:crosses val="autoZero"/>
        <c:auto val="1"/>
        <c:lblAlgn val="ctr"/>
        <c:lblOffset val="100"/>
        <c:noMultiLvlLbl val="0"/>
      </c:catAx>
      <c:valAx>
        <c:axId val="232596424"/>
        <c:scaling>
          <c:orientation val="minMax"/>
        </c:scaling>
        <c:delete val="1"/>
        <c:axPos val="l"/>
        <c:numFmt formatCode="0.0%" sourceLinked="1"/>
        <c:majorTickMark val="none"/>
        <c:minorTickMark val="none"/>
        <c:tickLblPos val="nextTo"/>
        <c:crossAx val="23259822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latin typeface="Aptos" panose="020B0004020202020204" pitchFamily="34" charset="0"/>
        </a:defRPr>
      </a:pPr>
      <a:endParaRPr lang="it-IT"/>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06385141893538E-2"/>
          <c:y val="0"/>
          <c:w val="0.96038722971621293"/>
          <c:h val="0.83099159645164977"/>
        </c:manualLayout>
      </c:layout>
      <c:barChart>
        <c:barDir val="col"/>
        <c:grouping val="clustered"/>
        <c:varyColors val="0"/>
        <c:ser>
          <c:idx val="0"/>
          <c:order val="0"/>
          <c:tx>
            <c:strRef>
              <c:f>grafici!$C$132</c:f>
              <c:strCache>
                <c:ptCount val="1"/>
                <c:pt idx="0">
                  <c:v>2023</c:v>
                </c:pt>
              </c:strCache>
            </c:strRef>
          </c:tx>
          <c:spPr>
            <a:gradFill>
              <a:gsLst>
                <a:gs pos="0">
                  <a:srgbClr val="990033"/>
                </a:gs>
                <a:gs pos="50000">
                  <a:srgbClr val="990033">
                    <a:alpha val="80000"/>
                  </a:srgbClr>
                </a:gs>
                <a:gs pos="100000">
                  <a:srgbClr val="990033">
                    <a:alpha val="50000"/>
                  </a:srgbClr>
                </a:gs>
              </a:gsLst>
              <a:lin ang="5400000" scaled="1"/>
            </a:gradFill>
            <a:ln w="9525" cap="flat" cmpd="sng" algn="ctr">
              <a:solidFill>
                <a:schemeClr val="lt1">
                  <a:alpha val="50000"/>
                </a:schemeClr>
              </a:solidFill>
              <a:round/>
            </a:ln>
            <a:effectLst/>
          </c:spPr>
          <c:invertIfNegative val="0"/>
          <c:dLbls>
            <c:spPr>
              <a:solidFill>
                <a:srgbClr val="C0C0C0">
                  <a:alpha val="80000"/>
                </a:srgb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grafici!$B$133:$B$139</c:f>
              <c:strCache>
                <c:ptCount val="7"/>
                <c:pt idx="0">
                  <c:v>0,1-1</c:v>
                </c:pt>
                <c:pt idx="1">
                  <c:v>1,01-5</c:v>
                </c:pt>
                <c:pt idx="2">
                  <c:v>5,01-20</c:v>
                </c:pt>
                <c:pt idx="3">
                  <c:v>20,01-50</c:v>
                </c:pt>
                <c:pt idx="4">
                  <c:v>50,01-100</c:v>
                </c:pt>
                <c:pt idx="5">
                  <c:v>100,01-1000</c:v>
                </c:pt>
                <c:pt idx="6">
                  <c:v>Totale</c:v>
                </c:pt>
              </c:strCache>
            </c:strRef>
          </c:cat>
          <c:val>
            <c:numRef>
              <c:f>grafici!$C$133:$C$139</c:f>
              <c:numCache>
                <c:formatCode>0.0%</c:formatCode>
                <c:ptCount val="7"/>
                <c:pt idx="0">
                  <c:v>0.49501753844468377</c:v>
                </c:pt>
                <c:pt idx="1">
                  <c:v>0.44234431425670034</c:v>
                </c:pt>
                <c:pt idx="2">
                  <c:v>0.42839647235516531</c:v>
                </c:pt>
                <c:pt idx="3">
                  <c:v>0.43691687736783535</c:v>
                </c:pt>
                <c:pt idx="4">
                  <c:v>0.42939241683935503</c:v>
                </c:pt>
                <c:pt idx="5">
                  <c:v>0.41921366567826857</c:v>
                </c:pt>
                <c:pt idx="6">
                  <c:v>0.43603388171676499</c:v>
                </c:pt>
              </c:numCache>
            </c:numRef>
          </c:val>
          <c:extLst>
            <c:ext xmlns:c16="http://schemas.microsoft.com/office/drawing/2014/chart" uri="{C3380CC4-5D6E-409C-BE32-E72D297353CC}">
              <c16:uniqueId val="{00000000-8F2F-48CA-A9F6-7AACC2006B08}"/>
            </c:ext>
          </c:extLst>
        </c:ser>
        <c:ser>
          <c:idx val="1"/>
          <c:order val="1"/>
          <c:tx>
            <c:strRef>
              <c:f>grafici!$D$132</c:f>
              <c:strCache>
                <c:ptCount val="1"/>
                <c:pt idx="0">
                  <c:v>2024</c:v>
                </c:pt>
              </c:strCache>
            </c:strRef>
          </c:tx>
          <c:spPr>
            <a:gradFill>
              <a:gsLst>
                <a:gs pos="0">
                  <a:srgbClr val="336699"/>
                </a:gs>
                <a:gs pos="50000">
                  <a:srgbClr val="336699">
                    <a:alpha val="80000"/>
                  </a:srgbClr>
                </a:gs>
                <a:gs pos="100000">
                  <a:srgbClr val="336699">
                    <a:alpha val="50000"/>
                  </a:srgbClr>
                </a:gs>
              </a:gsLst>
              <a:lin ang="5400000" scaled="1"/>
            </a:gradFill>
            <a:ln w="9525" cap="flat" cmpd="sng" algn="ctr">
              <a:solidFill>
                <a:schemeClr val="lt1">
                  <a:alpha val="50000"/>
                </a:schemeClr>
              </a:solidFill>
              <a:round/>
            </a:ln>
            <a:effectLst/>
          </c:spPr>
          <c:invertIfNegative val="0"/>
          <c:dLbls>
            <c:spPr>
              <a:solidFill>
                <a:srgbClr val="C0C0C0">
                  <a:alpha val="75000"/>
                </a:srgbClr>
              </a:solid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Aptos" panose="020B0004020202020204" pitchFamily="34" charset="0"/>
                    <a:ea typeface="+mn-ea"/>
                    <a:cs typeface="+mn-cs"/>
                  </a:defRPr>
                </a:pPr>
                <a:endParaRPr lang="it-I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grafici!$B$133:$B$139</c:f>
              <c:strCache>
                <c:ptCount val="7"/>
                <c:pt idx="0">
                  <c:v>0,1-1</c:v>
                </c:pt>
                <c:pt idx="1">
                  <c:v>1,01-5</c:v>
                </c:pt>
                <c:pt idx="2">
                  <c:v>5,01-20</c:v>
                </c:pt>
                <c:pt idx="3">
                  <c:v>20,01-50</c:v>
                </c:pt>
                <c:pt idx="4">
                  <c:v>50,01-100</c:v>
                </c:pt>
                <c:pt idx="5">
                  <c:v>100,01-1000</c:v>
                </c:pt>
                <c:pt idx="6">
                  <c:v>Totale</c:v>
                </c:pt>
              </c:strCache>
            </c:strRef>
          </c:cat>
          <c:val>
            <c:numRef>
              <c:f>grafici!$D$133:$D$139</c:f>
              <c:numCache>
                <c:formatCode>0.0%</c:formatCode>
                <c:ptCount val="7"/>
                <c:pt idx="0">
                  <c:v>0.50822470238930928</c:v>
                </c:pt>
                <c:pt idx="1">
                  <c:v>0.46713469524776635</c:v>
                </c:pt>
                <c:pt idx="2">
                  <c:v>0.44350817094756961</c:v>
                </c:pt>
                <c:pt idx="3">
                  <c:v>0.44736859176763505</c:v>
                </c:pt>
                <c:pt idx="4">
                  <c:v>0.43505148418632139</c:v>
                </c:pt>
                <c:pt idx="5">
                  <c:v>0.42078462222879709</c:v>
                </c:pt>
                <c:pt idx="6">
                  <c:v>0.44629953974435754</c:v>
                </c:pt>
              </c:numCache>
            </c:numRef>
          </c:val>
          <c:extLst>
            <c:ext xmlns:c16="http://schemas.microsoft.com/office/drawing/2014/chart" uri="{C3380CC4-5D6E-409C-BE32-E72D297353CC}">
              <c16:uniqueId val="{00000001-8F2F-48CA-A9F6-7AACC2006B08}"/>
            </c:ext>
          </c:extLst>
        </c:ser>
        <c:dLbls>
          <c:dLblPos val="inEnd"/>
          <c:showLegendKey val="0"/>
          <c:showVal val="1"/>
          <c:showCatName val="0"/>
          <c:showSerName val="0"/>
          <c:showPercent val="0"/>
          <c:showBubbleSize val="0"/>
        </c:dLbls>
        <c:gapWidth val="28"/>
        <c:overlap val="-10"/>
        <c:axId val="523529456"/>
        <c:axId val="523532336"/>
      </c:barChart>
      <c:catAx>
        <c:axId val="523529456"/>
        <c:scaling>
          <c:orientation val="minMax"/>
        </c:scaling>
        <c:delete val="0"/>
        <c:axPos val="b"/>
        <c:numFmt formatCode="General" sourceLinked="1"/>
        <c:majorTickMark val="none"/>
        <c:minorTickMark val="none"/>
        <c:tickLblPos val="nextTo"/>
        <c:spPr>
          <a:noFill/>
          <a:ln w="9525" cap="flat" cmpd="sng" algn="ctr">
            <a:solidFill>
              <a:prstClr val="black">
                <a:lumMod val="25000"/>
                <a:lumOff val="75000"/>
              </a:prstClr>
            </a:solidFill>
            <a:round/>
          </a:ln>
          <a:effectLst/>
        </c:spPr>
        <c:txPr>
          <a:bodyPr rot="-60000000" spcFirstLastPara="1" vertOverflow="ellipsis" vert="horz" wrap="square" anchor="ctr" anchorCtr="1"/>
          <a:lstStyle/>
          <a:p>
            <a:pPr>
              <a:defRPr sz="1200" b="1" i="0" u="none" strike="noStrike" kern="1200" cap="all" baseline="0">
                <a:solidFill>
                  <a:srgbClr val="4D4D4D"/>
                </a:solidFill>
                <a:latin typeface="Aptos" panose="020B0004020202020204" pitchFamily="34" charset="0"/>
                <a:ea typeface="+mn-ea"/>
                <a:cs typeface="+mn-cs"/>
              </a:defRPr>
            </a:pPr>
            <a:endParaRPr lang="it-IT"/>
          </a:p>
        </c:txPr>
        <c:crossAx val="523532336"/>
        <c:crosses val="autoZero"/>
        <c:auto val="1"/>
        <c:lblAlgn val="ctr"/>
        <c:lblOffset val="100"/>
        <c:noMultiLvlLbl val="0"/>
      </c:catAx>
      <c:valAx>
        <c:axId val="523532336"/>
        <c:scaling>
          <c:orientation val="minMax"/>
        </c:scaling>
        <c:delete val="1"/>
        <c:axPos val="l"/>
        <c:numFmt formatCode="0.0%" sourceLinked="1"/>
        <c:majorTickMark val="none"/>
        <c:minorTickMark val="none"/>
        <c:tickLblPos val="nextTo"/>
        <c:crossAx val="52352945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Aptos" panose="020B0004020202020204" pitchFamily="34" charset="0"/>
              <a:ea typeface="+mn-ea"/>
              <a:cs typeface="+mn-cs"/>
            </a:defRPr>
          </a:pPr>
          <a:endParaRPr lang="it-IT"/>
        </a:p>
      </c:txPr>
    </c:legend>
    <c:plotVisOnly val="1"/>
    <c:dispBlanksAs val="gap"/>
    <c:showDLblsOverMax val="0"/>
  </c:chart>
  <c:spPr>
    <a:solidFill>
      <a:srgbClr val="F8F8F8"/>
    </a:solidFill>
    <a:ln w="9525" cap="flat" cmpd="sng" algn="ctr">
      <a:noFill/>
      <a:round/>
    </a:ln>
    <a:effectLst/>
  </c:spPr>
  <c:txPr>
    <a:bodyPr/>
    <a:lstStyle/>
    <a:p>
      <a:pPr>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A217D7F5-65FA-4E72-8AC2-2DC57B945714}"/>
              </a:ext>
            </a:extLst>
          </p:cNvPr>
          <p:cNvSpPr>
            <a:spLocks noGrp="1" noChangeArrowheads="1"/>
          </p:cNvSpPr>
          <p:nvPr>
            <p:ph type="hdr" sz="quarter"/>
          </p:nvPr>
        </p:nvSpPr>
        <p:spPr bwMode="auto">
          <a:xfrm>
            <a:off x="636742" y="164690"/>
            <a:ext cx="8328221" cy="339108"/>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lvl1pPr eaLnBrk="1" hangingPunct="1">
              <a:defRPr sz="1200">
                <a:latin typeface="Arial" charset="0"/>
              </a:defRPr>
            </a:lvl1pPr>
          </a:lstStyle>
          <a:p>
            <a:pPr>
              <a:spcBef>
                <a:spcPts val="0"/>
              </a:spcBef>
              <a:defRPr/>
            </a:pPr>
            <a:r>
              <a:rPr lang="it-IT" b="1" cap="small" dirty="0">
                <a:solidFill>
                  <a:srgbClr val="B2B2B2"/>
                </a:solidFill>
                <a:latin typeface="Calibri" panose="020F0502020204030204" pitchFamily="34" charset="0"/>
                <a:cs typeface="Calibri" panose="020F0502020204030204" pitchFamily="34" charset="0"/>
              </a:rPr>
              <a:t>Osservatorio FNC Sui bilanci delle società di capitali </a:t>
            </a:r>
            <a:r>
              <a:rPr lang="it-IT" sz="1100" b="1" cap="small" dirty="0">
                <a:solidFill>
                  <a:srgbClr val="B2B2B2"/>
                </a:solidFill>
                <a:latin typeface="Calibri" panose="020F0502020204030204" pitchFamily="34" charset="0"/>
                <a:cs typeface="Calibri" panose="020F0502020204030204" pitchFamily="34" charset="0"/>
              </a:rPr>
              <a:t>Bilanci 2020</a:t>
            </a:r>
          </a:p>
          <a:p>
            <a:pPr>
              <a:defRPr/>
            </a:pPr>
            <a:endParaRPr lang="it-IT" dirty="0"/>
          </a:p>
        </p:txBody>
      </p:sp>
      <p:sp>
        <p:nvSpPr>
          <p:cNvPr id="110596" name="Rectangle 4">
            <a:extLst>
              <a:ext uri="{FF2B5EF4-FFF2-40B4-BE49-F238E27FC236}">
                <a16:creationId xmlns:a16="http://schemas.microsoft.com/office/drawing/2014/main" id="{378ABEDE-A7A0-4604-A14C-F90059E9E4DF}"/>
              </a:ext>
            </a:extLst>
          </p:cNvPr>
          <p:cNvSpPr>
            <a:spLocks noGrp="1" noChangeArrowheads="1"/>
          </p:cNvSpPr>
          <p:nvPr>
            <p:ph type="ftr" sz="quarter" idx="2"/>
          </p:nvPr>
        </p:nvSpPr>
        <p:spPr bwMode="auto">
          <a:xfrm>
            <a:off x="4" y="6458569"/>
            <a:ext cx="4301542" cy="339108"/>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110597" name="Rectangle 5">
            <a:extLst>
              <a:ext uri="{FF2B5EF4-FFF2-40B4-BE49-F238E27FC236}">
                <a16:creationId xmlns:a16="http://schemas.microsoft.com/office/drawing/2014/main" id="{E468D822-7CF9-4A3D-A07F-C835319560E9}"/>
              </a:ext>
            </a:extLst>
          </p:cNvPr>
          <p:cNvSpPr>
            <a:spLocks noGrp="1" noChangeArrowheads="1"/>
          </p:cNvSpPr>
          <p:nvPr>
            <p:ph type="sldNum" sz="quarter" idx="3"/>
          </p:nvPr>
        </p:nvSpPr>
        <p:spPr bwMode="auto">
          <a:xfrm>
            <a:off x="5625099" y="6458569"/>
            <a:ext cx="3567019" cy="339108"/>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sz="1200" smtClean="0"/>
            </a:lvl1pPr>
          </a:lstStyle>
          <a:p>
            <a:pPr>
              <a:defRPr/>
            </a:pPr>
            <a:fld id="{5C84E8FB-5FF9-4313-9E1A-7BBB9C3D173A}" type="slidenum">
              <a:rPr lang="it-IT" altLang="it-IT">
                <a:solidFill>
                  <a:srgbClr val="B2B2B2"/>
                </a:solidFill>
              </a:rPr>
              <a:pPr>
                <a:defRPr/>
              </a:pPr>
              <a:t>‹N›</a:t>
            </a:fld>
            <a:endParaRPr lang="it-IT" altLang="it-IT">
              <a:solidFill>
                <a:srgbClr val="B2B2B2"/>
              </a:solidFill>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4726D3C-44CB-4E65-8C3A-D1B13F1D7C8C}"/>
              </a:ext>
            </a:extLst>
          </p:cNvPr>
          <p:cNvSpPr>
            <a:spLocks noGrp="1" noChangeArrowheads="1"/>
          </p:cNvSpPr>
          <p:nvPr>
            <p:ph type="hdr" sz="quarter"/>
          </p:nvPr>
        </p:nvSpPr>
        <p:spPr bwMode="auto">
          <a:xfrm>
            <a:off x="4" y="2"/>
            <a:ext cx="4301542" cy="33910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eaLnBrk="1" hangingPunct="1">
              <a:defRPr sz="1200">
                <a:latin typeface="Arial" charset="0"/>
              </a:defRPr>
            </a:lvl1pPr>
          </a:lstStyle>
          <a:p>
            <a:pPr>
              <a:defRPr/>
            </a:pPr>
            <a:endParaRPr lang="it-IT"/>
          </a:p>
        </p:txBody>
      </p:sp>
      <p:sp>
        <p:nvSpPr>
          <p:cNvPr id="35843" name="Rectangle 3">
            <a:extLst>
              <a:ext uri="{FF2B5EF4-FFF2-40B4-BE49-F238E27FC236}">
                <a16:creationId xmlns:a16="http://schemas.microsoft.com/office/drawing/2014/main" id="{37251FB6-71BE-4EA2-8D3D-4FFA16C2AFB9}"/>
              </a:ext>
            </a:extLst>
          </p:cNvPr>
          <p:cNvSpPr>
            <a:spLocks noGrp="1" noChangeArrowheads="1"/>
          </p:cNvSpPr>
          <p:nvPr>
            <p:ph type="dt" idx="1"/>
          </p:nvPr>
        </p:nvSpPr>
        <p:spPr bwMode="auto">
          <a:xfrm>
            <a:off x="5625098" y="2"/>
            <a:ext cx="4301542" cy="33910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eaLnBrk="1" hangingPunct="1">
              <a:defRPr sz="1200">
                <a:latin typeface="Arial" charset="0"/>
              </a:defRPr>
            </a:lvl1pPr>
          </a:lstStyle>
          <a:p>
            <a:pPr>
              <a:defRPr/>
            </a:pPr>
            <a:endParaRPr lang="it-IT"/>
          </a:p>
        </p:txBody>
      </p:sp>
      <p:sp>
        <p:nvSpPr>
          <p:cNvPr id="3076" name="Rectangle 4">
            <a:extLst>
              <a:ext uri="{FF2B5EF4-FFF2-40B4-BE49-F238E27FC236}">
                <a16:creationId xmlns:a16="http://schemas.microsoft.com/office/drawing/2014/main" id="{7A9F7569-7DD9-42CC-82B3-B92C8AD559E1}"/>
              </a:ext>
            </a:extLst>
          </p:cNvPr>
          <p:cNvSpPr>
            <a:spLocks noGrp="1" noRot="1" noChangeAspect="1" noChangeArrowheads="1" noTextEdit="1"/>
          </p:cNvSpPr>
          <p:nvPr>
            <p:ph type="sldImg" idx="2"/>
          </p:nvPr>
        </p:nvSpPr>
        <p:spPr bwMode="auto">
          <a:xfrm>
            <a:off x="2698750" y="511175"/>
            <a:ext cx="4530725"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CB536210-2FF0-43D6-A2B5-CA4881235DAE}"/>
              </a:ext>
            </a:extLst>
          </p:cNvPr>
          <p:cNvSpPr>
            <a:spLocks noGrp="1" noChangeArrowheads="1"/>
          </p:cNvSpPr>
          <p:nvPr>
            <p:ph type="body" sz="quarter" idx="3"/>
          </p:nvPr>
        </p:nvSpPr>
        <p:spPr bwMode="auto">
          <a:xfrm>
            <a:off x="1323555" y="3229286"/>
            <a:ext cx="7279535" cy="3058621"/>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35846" name="Rectangle 6">
            <a:extLst>
              <a:ext uri="{FF2B5EF4-FFF2-40B4-BE49-F238E27FC236}">
                <a16:creationId xmlns:a16="http://schemas.microsoft.com/office/drawing/2014/main" id="{6EF8F01A-F5B4-42A7-ABA0-06CA01E44DA4}"/>
              </a:ext>
            </a:extLst>
          </p:cNvPr>
          <p:cNvSpPr>
            <a:spLocks noGrp="1" noChangeArrowheads="1"/>
          </p:cNvSpPr>
          <p:nvPr>
            <p:ph type="ftr" sz="quarter" idx="4"/>
          </p:nvPr>
        </p:nvSpPr>
        <p:spPr bwMode="auto">
          <a:xfrm>
            <a:off x="4" y="6458569"/>
            <a:ext cx="4301542" cy="339108"/>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eaLnBrk="1" hangingPunct="1">
              <a:defRPr sz="1200">
                <a:latin typeface="Arial" charset="0"/>
              </a:defRPr>
            </a:lvl1pPr>
          </a:lstStyle>
          <a:p>
            <a:pPr>
              <a:defRPr/>
            </a:pPr>
            <a:endParaRPr lang="it-IT"/>
          </a:p>
        </p:txBody>
      </p:sp>
      <p:sp>
        <p:nvSpPr>
          <p:cNvPr id="35847" name="Rectangle 7">
            <a:extLst>
              <a:ext uri="{FF2B5EF4-FFF2-40B4-BE49-F238E27FC236}">
                <a16:creationId xmlns:a16="http://schemas.microsoft.com/office/drawing/2014/main" id="{993CC101-C94E-49C9-B824-6C56335A531E}"/>
              </a:ext>
            </a:extLst>
          </p:cNvPr>
          <p:cNvSpPr>
            <a:spLocks noGrp="1" noChangeArrowheads="1"/>
          </p:cNvSpPr>
          <p:nvPr>
            <p:ph type="sldNum" sz="quarter" idx="5"/>
          </p:nvPr>
        </p:nvSpPr>
        <p:spPr bwMode="auto">
          <a:xfrm>
            <a:off x="5625098" y="6458569"/>
            <a:ext cx="4301542" cy="339108"/>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sz="1200" smtClean="0"/>
            </a:lvl1pPr>
          </a:lstStyle>
          <a:p>
            <a:pPr>
              <a:defRPr/>
            </a:pPr>
            <a:fld id="{A0863724-21E0-45DD-8CCC-EECFFAADA6A1}" type="slidenum">
              <a:rPr lang="it-IT" altLang="it-IT"/>
              <a:pPr>
                <a:defRPr/>
              </a:pPr>
              <a:t>‹N›</a:t>
            </a:fld>
            <a:endParaRPr lang="it-IT" altLang="it-IT"/>
          </a:p>
        </p:txBody>
      </p:sp>
    </p:spTree>
    <p:extLst>
      <p:ext uri="{BB962C8B-B14F-4D97-AF65-F5344CB8AC3E}">
        <p14:creationId xmlns:p14="http://schemas.microsoft.com/office/powerpoint/2010/main" val="2540782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A0863724-21E0-45DD-8CCC-EECFFAADA6A1}" type="slidenum">
              <a:rPr lang="it-IT" altLang="it-IT" smtClean="0"/>
              <a:pPr>
                <a:defRPr/>
              </a:pPr>
              <a:t>5</a:t>
            </a:fld>
            <a:endParaRPr lang="it-IT" altLang="it-IT"/>
          </a:p>
        </p:txBody>
      </p:sp>
    </p:spTree>
    <p:extLst>
      <p:ext uri="{BB962C8B-B14F-4D97-AF65-F5344CB8AC3E}">
        <p14:creationId xmlns:p14="http://schemas.microsoft.com/office/powerpoint/2010/main" val="113017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A0863724-21E0-45DD-8CCC-EECFFAADA6A1}" type="slidenum">
              <a:rPr lang="it-IT" altLang="it-IT" smtClean="0"/>
              <a:pPr>
                <a:defRPr/>
              </a:pPr>
              <a:t>9</a:t>
            </a:fld>
            <a:endParaRPr lang="it-IT" altLang="it-IT"/>
          </a:p>
        </p:txBody>
      </p:sp>
    </p:spTree>
    <p:extLst>
      <p:ext uri="{BB962C8B-B14F-4D97-AF65-F5344CB8AC3E}">
        <p14:creationId xmlns:p14="http://schemas.microsoft.com/office/powerpoint/2010/main" val="386657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6553E-F5B1-CC3B-06F5-A880A3CC5D4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300CD4-274D-9050-B8C0-2B428D60252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BDD6852-4121-E990-C75A-D11ABBC1C4D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6D385CF-9DDB-A9B3-64CB-2CDEA570C936}"/>
              </a:ext>
            </a:extLst>
          </p:cNvPr>
          <p:cNvSpPr>
            <a:spLocks noGrp="1"/>
          </p:cNvSpPr>
          <p:nvPr>
            <p:ph type="sldNum" sz="quarter" idx="5"/>
          </p:nvPr>
        </p:nvSpPr>
        <p:spPr/>
        <p:txBody>
          <a:bodyPr/>
          <a:lstStyle/>
          <a:p>
            <a:pPr>
              <a:defRPr/>
            </a:pPr>
            <a:fld id="{A0863724-21E0-45DD-8CCC-EECFFAADA6A1}" type="slidenum">
              <a:rPr lang="it-IT" altLang="it-IT" smtClean="0"/>
              <a:pPr>
                <a:defRPr/>
              </a:pPr>
              <a:t>13</a:t>
            </a:fld>
            <a:endParaRPr lang="it-IT" altLang="it-IT"/>
          </a:p>
        </p:txBody>
      </p:sp>
    </p:spTree>
    <p:extLst>
      <p:ext uri="{BB962C8B-B14F-4D97-AF65-F5344CB8AC3E}">
        <p14:creationId xmlns:p14="http://schemas.microsoft.com/office/powerpoint/2010/main" val="7126268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AB687C1-1C4B-4FBE-8071-4BA131EC4FFE}"/>
              </a:ext>
            </a:extLst>
          </p:cNvPr>
          <p:cNvSpPr>
            <a:spLocks noChangeArrowheads="1"/>
          </p:cNvSpPr>
          <p:nvPr userDrawn="1"/>
        </p:nvSpPr>
        <p:spPr bwMode="auto">
          <a:xfrm>
            <a:off x="512763" y="260350"/>
            <a:ext cx="3279775" cy="1368425"/>
          </a:xfrm>
          <a:prstGeom prst="rect">
            <a:avLst/>
          </a:prstGeom>
          <a:noFill/>
          <a:ln>
            <a:noFill/>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it-IT" altLang="it-IT"/>
          </a:p>
        </p:txBody>
      </p:sp>
      <p:sp>
        <p:nvSpPr>
          <p:cNvPr id="3" name="Rectangle 6">
            <a:extLst>
              <a:ext uri="{FF2B5EF4-FFF2-40B4-BE49-F238E27FC236}">
                <a16:creationId xmlns:a16="http://schemas.microsoft.com/office/drawing/2014/main" id="{AAE5EEC3-70AA-414B-8ED9-563D1DC29A5F}"/>
              </a:ext>
            </a:extLst>
          </p:cNvPr>
          <p:cNvSpPr>
            <a:spLocks noChangeArrowheads="1"/>
          </p:cNvSpPr>
          <p:nvPr userDrawn="1"/>
        </p:nvSpPr>
        <p:spPr bwMode="auto">
          <a:xfrm>
            <a:off x="512763" y="260350"/>
            <a:ext cx="3279775" cy="1368425"/>
          </a:xfrm>
          <a:prstGeom prst="rect">
            <a:avLst/>
          </a:prstGeom>
          <a:noFill/>
          <a:ln>
            <a:noFill/>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it-IT" altLang="it-IT">
              <a:ea typeface="ＭＳ Ｐゴシック" panose="020B0600070205080204" pitchFamily="34" charset="-128"/>
            </a:endParaRPr>
          </a:p>
        </p:txBody>
      </p:sp>
      <p:sp>
        <p:nvSpPr>
          <p:cNvPr id="4" name="Rectangle 6">
            <a:extLst>
              <a:ext uri="{FF2B5EF4-FFF2-40B4-BE49-F238E27FC236}">
                <a16:creationId xmlns:a16="http://schemas.microsoft.com/office/drawing/2014/main" id="{BF01C8BD-FD18-4ADD-B88A-6113031280DC}"/>
              </a:ext>
            </a:extLst>
          </p:cNvPr>
          <p:cNvSpPr>
            <a:spLocks noChangeArrowheads="1"/>
          </p:cNvSpPr>
          <p:nvPr userDrawn="1"/>
        </p:nvSpPr>
        <p:spPr bwMode="auto">
          <a:xfrm>
            <a:off x="512763" y="260350"/>
            <a:ext cx="3279775" cy="1368425"/>
          </a:xfrm>
          <a:prstGeom prst="rect">
            <a:avLst/>
          </a:prstGeom>
          <a:noFill/>
          <a:ln>
            <a:noFill/>
          </a:ln>
        </p:spPr>
        <p:txBody>
          <a:bodyPr wrap="none" lIns="92075" tIns="46038" rIns="92075" bIns="46038"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it-IT" altLang="it-IT"/>
          </a:p>
        </p:txBody>
      </p:sp>
      <p:sp>
        <p:nvSpPr>
          <p:cNvPr id="5" name="Rectangle 1">
            <a:extLst>
              <a:ext uri="{FF2B5EF4-FFF2-40B4-BE49-F238E27FC236}">
                <a16:creationId xmlns:a16="http://schemas.microsoft.com/office/drawing/2014/main" id="{CEDD1312-C0F5-4F9F-872F-F4B6578C9B5C}"/>
              </a:ext>
            </a:extLst>
          </p:cNvPr>
          <p:cNvSpPr>
            <a:spLocks noChangeArrowheads="1"/>
          </p:cNvSpPr>
          <p:nvPr userDrawn="1"/>
        </p:nvSpPr>
        <p:spPr bwMode="auto">
          <a:xfrm>
            <a:off x="512763" y="260350"/>
            <a:ext cx="3279775" cy="1368425"/>
          </a:xfrm>
          <a:prstGeom prst="rect">
            <a:avLst/>
          </a:prstGeom>
          <a:no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defRPr/>
            </a:pPr>
            <a:endParaRPr lang="it-IT" altLang="it-IT"/>
          </a:p>
        </p:txBody>
      </p:sp>
      <p:sp>
        <p:nvSpPr>
          <p:cNvPr id="12" name="CasellaDiTesto 21">
            <a:extLst>
              <a:ext uri="{FF2B5EF4-FFF2-40B4-BE49-F238E27FC236}">
                <a16:creationId xmlns:a16="http://schemas.microsoft.com/office/drawing/2014/main" id="{C8D00DC8-EEFE-432F-A8BB-5D15FED3C7FE}"/>
              </a:ext>
            </a:extLst>
          </p:cNvPr>
          <p:cNvSpPr txBox="1">
            <a:spLocks noChangeArrowheads="1"/>
          </p:cNvSpPr>
          <p:nvPr userDrawn="1"/>
        </p:nvSpPr>
        <p:spPr bwMode="auto">
          <a:xfrm>
            <a:off x="3076575" y="3175"/>
            <a:ext cx="2808288" cy="1187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it-IT" altLang="it-IT"/>
          </a:p>
        </p:txBody>
      </p:sp>
      <p:pic>
        <p:nvPicPr>
          <p:cNvPr id="24" name="Immagine 23">
            <a:extLst>
              <a:ext uri="{FF2B5EF4-FFF2-40B4-BE49-F238E27FC236}">
                <a16:creationId xmlns:a16="http://schemas.microsoft.com/office/drawing/2014/main" id="{EBC20181-18AA-473E-20AC-460A0288AF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7328" b="16738"/>
          <a:stretch/>
        </p:blipFill>
        <p:spPr bwMode="auto">
          <a:xfrm>
            <a:off x="-1" y="1394085"/>
            <a:ext cx="12192000" cy="5463915"/>
          </a:xfrm>
          <a:prstGeom prst="rect">
            <a:avLst/>
          </a:prstGeom>
          <a:noFill/>
          <a:ln>
            <a:noFill/>
          </a:ln>
        </p:spPr>
      </p:pic>
      <p:sp>
        <p:nvSpPr>
          <p:cNvPr id="25" name="Rettangolo 24">
            <a:extLst>
              <a:ext uri="{FF2B5EF4-FFF2-40B4-BE49-F238E27FC236}">
                <a16:creationId xmlns:a16="http://schemas.microsoft.com/office/drawing/2014/main" id="{E44D5793-836E-8301-A478-CAA81EBCACA7}"/>
              </a:ext>
            </a:extLst>
          </p:cNvPr>
          <p:cNvSpPr/>
          <p:nvPr userDrawn="1"/>
        </p:nvSpPr>
        <p:spPr>
          <a:xfrm>
            <a:off x="-1" y="-25711"/>
            <a:ext cx="12192000" cy="1419796"/>
          </a:xfrm>
          <a:prstGeom prst="rect">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28" name="Elemento grafico 27">
            <a:extLst>
              <a:ext uri="{FF2B5EF4-FFF2-40B4-BE49-F238E27FC236}">
                <a16:creationId xmlns:a16="http://schemas.microsoft.com/office/drawing/2014/main" id="{C7434A1F-2DAB-5012-AFF0-450B234D7C29}"/>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18270" y="354474"/>
            <a:ext cx="1348483" cy="821732"/>
          </a:xfrm>
          <a:prstGeom prst="rect">
            <a:avLst/>
          </a:prstGeom>
        </p:spPr>
      </p:pic>
      <p:sp>
        <p:nvSpPr>
          <p:cNvPr id="29" name="Rettangolo 28">
            <a:extLst>
              <a:ext uri="{FF2B5EF4-FFF2-40B4-BE49-F238E27FC236}">
                <a16:creationId xmlns:a16="http://schemas.microsoft.com/office/drawing/2014/main" id="{82EB9529-46C0-09F1-2B04-D12C40B32BBB}"/>
              </a:ext>
            </a:extLst>
          </p:cNvPr>
          <p:cNvSpPr/>
          <p:nvPr userDrawn="1"/>
        </p:nvSpPr>
        <p:spPr>
          <a:xfrm>
            <a:off x="-1" y="416862"/>
            <a:ext cx="7247237" cy="977223"/>
          </a:xfrm>
          <a:prstGeom prst="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31" name="Rettangolo 30">
            <a:extLst>
              <a:ext uri="{FF2B5EF4-FFF2-40B4-BE49-F238E27FC236}">
                <a16:creationId xmlns:a16="http://schemas.microsoft.com/office/drawing/2014/main" id="{CC779719-81C1-D4F2-FD2D-51A9BA3A30E1}"/>
              </a:ext>
            </a:extLst>
          </p:cNvPr>
          <p:cNvSpPr/>
          <p:nvPr userDrawn="1"/>
        </p:nvSpPr>
        <p:spPr>
          <a:xfrm>
            <a:off x="0" y="-25711"/>
            <a:ext cx="449705" cy="1419796"/>
          </a:xfrm>
          <a:prstGeom prst="rect">
            <a:avLst/>
          </a:prstGeom>
          <a:solidFill>
            <a:srgbClr val="E41F1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32" name="Immagine 31">
            <a:extLst>
              <a:ext uri="{FF2B5EF4-FFF2-40B4-BE49-F238E27FC236}">
                <a16:creationId xmlns:a16="http://schemas.microsoft.com/office/drawing/2014/main" id="{638FD5CF-45A2-D248-2C30-A9779B9046B8}"/>
              </a:ext>
            </a:extLst>
          </p:cNvPr>
          <p:cNvPicPr>
            <a:picLocks noChangeAspect="1"/>
          </p:cNvPicPr>
          <p:nvPr userDrawn="1"/>
        </p:nvPicPr>
        <p:blipFill rotWithShape="1">
          <a:blip r:embed="rId5">
            <a:alphaModFix amt="67000"/>
            <a:extLst>
              <a:ext uri="{BEBA8EAE-BF5A-486C-A8C5-ECC9F3942E4B}">
                <a14:imgProps xmlns:a14="http://schemas.microsoft.com/office/drawing/2010/main">
                  <a14:imgLayer r:embed="rId6">
                    <a14:imgEffect>
                      <a14:saturation sat="0"/>
                    </a14:imgEffect>
                    <a14:imgEffect>
                      <a14:brightnessContrast bright="57000" contrast="42000"/>
                    </a14:imgEffect>
                  </a14:imgLayer>
                </a14:imgProps>
              </a:ext>
              <a:ext uri="{28A0092B-C50C-407E-A947-70E740481C1C}">
                <a14:useLocalDpi xmlns:a14="http://schemas.microsoft.com/office/drawing/2010/main" val="0"/>
              </a:ext>
            </a:extLst>
          </a:blip>
          <a:srcRect l="3689" t="5678" r="40558" b="82672"/>
          <a:stretch/>
        </p:blipFill>
        <p:spPr bwMode="auto">
          <a:xfrm>
            <a:off x="449704" y="416863"/>
            <a:ext cx="6797533" cy="977222"/>
          </a:xfrm>
          <a:prstGeom prst="rect">
            <a:avLst/>
          </a:prstGeom>
          <a:noFill/>
          <a:ln>
            <a:noFill/>
          </a:ln>
        </p:spPr>
      </p:pic>
      <p:pic>
        <p:nvPicPr>
          <p:cNvPr id="33" name="Elemento grafico 32">
            <a:extLst>
              <a:ext uri="{FF2B5EF4-FFF2-40B4-BE49-F238E27FC236}">
                <a16:creationId xmlns:a16="http://schemas.microsoft.com/office/drawing/2014/main" id="{B4343B1F-C956-D290-95B2-B769BA403C3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50264" y="416862"/>
            <a:ext cx="2177618" cy="710751"/>
          </a:xfrm>
          <a:prstGeom prst="rect">
            <a:avLst/>
          </a:prstGeom>
        </p:spPr>
      </p:pic>
    </p:spTree>
    <p:extLst>
      <p:ext uri="{BB962C8B-B14F-4D97-AF65-F5344CB8AC3E}">
        <p14:creationId xmlns:p14="http://schemas.microsoft.com/office/powerpoint/2010/main" val="402705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0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id="{A0A4CF5C-1367-B371-A9D2-2186C0E13919}"/>
              </a:ext>
            </a:extLst>
          </p:cNvPr>
          <p:cNvSpPr/>
          <p:nvPr userDrawn="1"/>
        </p:nvSpPr>
        <p:spPr>
          <a:xfrm>
            <a:off x="0" y="1414143"/>
            <a:ext cx="12192000" cy="4736963"/>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18" name="Immagine 17">
            <a:extLst>
              <a:ext uri="{FF2B5EF4-FFF2-40B4-BE49-F238E27FC236}">
                <a16:creationId xmlns:a16="http://schemas.microsoft.com/office/drawing/2014/main" id="{5A0A67A4-7EFD-414D-C5BD-5836C7B1374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86272" t="77208" r="6875" b="16738"/>
          <a:stretch/>
        </p:blipFill>
        <p:spPr bwMode="auto">
          <a:xfrm>
            <a:off x="10518268" y="6356350"/>
            <a:ext cx="835531" cy="501650"/>
          </a:xfrm>
          <a:prstGeom prst="rect">
            <a:avLst/>
          </a:prstGeom>
          <a:noFill/>
          <a:ln>
            <a:noFill/>
          </a:ln>
        </p:spPr>
      </p:pic>
      <p:sp>
        <p:nvSpPr>
          <p:cNvPr id="22" name="Segnaposto piè di pagina 4">
            <a:extLst>
              <a:ext uri="{FF2B5EF4-FFF2-40B4-BE49-F238E27FC236}">
                <a16:creationId xmlns:a16="http://schemas.microsoft.com/office/drawing/2014/main" id="{640D6D69-11EF-750C-BE00-57DC325A2A84}"/>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it-IT"/>
            </a:defPPr>
            <a:lvl1pPr algn="ctr" rtl="0" eaLnBrk="0" fontAlgn="base" hangingPunct="0">
              <a:spcBef>
                <a:spcPct val="0"/>
              </a:spcBef>
              <a:spcAft>
                <a:spcPct val="0"/>
              </a:spcAft>
              <a:defRPr sz="10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fontAlgn="auto" hangingPunct="1">
              <a:spcBef>
                <a:spcPts val="0"/>
              </a:spcBef>
              <a:spcAft>
                <a:spcPts val="0"/>
              </a:spcAft>
            </a:pPr>
            <a:endParaRPr lang="it-IT">
              <a:solidFill>
                <a:srgbClr val="54616C"/>
              </a:solidFill>
              <a:latin typeface="Arial" panose="020B0604020202020204"/>
            </a:endParaRPr>
          </a:p>
        </p:txBody>
      </p:sp>
      <p:sp>
        <p:nvSpPr>
          <p:cNvPr id="23" name="Segnaposto numero diapositiva 5">
            <a:extLst>
              <a:ext uri="{FF2B5EF4-FFF2-40B4-BE49-F238E27FC236}">
                <a16:creationId xmlns:a16="http://schemas.microsoft.com/office/drawing/2014/main" id="{DCC26BEA-4D43-9CE5-CDF4-6EE619288943}"/>
              </a:ext>
            </a:extLst>
          </p:cNvPr>
          <p:cNvSpPr txBox="1">
            <a:spLocks/>
          </p:cNvSpPr>
          <p:nvPr userDrawn="1"/>
        </p:nvSpPr>
        <p:spPr>
          <a:xfrm>
            <a:off x="10518270" y="6356350"/>
            <a:ext cx="835530" cy="501650"/>
          </a:xfrm>
          <a:prstGeom prst="rect">
            <a:avLst/>
          </a:prstGeom>
          <a:noFill/>
        </p:spPr>
        <p:txBody>
          <a:bodyPr vert="horz" lIns="91440" tIns="45720" rIns="91440" bIns="45720" rtlCol="0" anchor="ctr"/>
          <a:lstStyle>
            <a:defPPr>
              <a:defRPr lang="it-IT"/>
            </a:defPPr>
            <a:lvl1pPr algn="ctr" rtl="0" eaLnBrk="0" fontAlgn="base" hangingPunct="0">
              <a:spcBef>
                <a:spcPct val="0"/>
              </a:spcBef>
              <a:spcAft>
                <a:spcPct val="0"/>
              </a:spcAft>
              <a:defRPr sz="12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eaLnBrk="1" fontAlgn="auto" hangingPunct="1">
              <a:spcBef>
                <a:spcPts val="0"/>
              </a:spcBef>
              <a:spcAft>
                <a:spcPts val="0"/>
              </a:spcAft>
            </a:pPr>
            <a:fld id="{D457600C-7C54-424B-89D2-E3272FF6FB68}" type="slidenum">
              <a:rPr lang="it-IT" smtClean="0">
                <a:solidFill>
                  <a:srgbClr val="FFFFFF"/>
                </a:solidFill>
                <a:latin typeface="Arial" panose="020B0604020202020204"/>
              </a:rPr>
              <a:pPr eaLnBrk="1" fontAlgn="auto" hangingPunct="1">
                <a:spcBef>
                  <a:spcPts val="0"/>
                </a:spcBef>
                <a:spcAft>
                  <a:spcPts val="0"/>
                </a:spcAft>
              </a:pPr>
              <a:t>‹N›</a:t>
            </a:fld>
            <a:endParaRPr lang="it-IT" dirty="0">
              <a:solidFill>
                <a:srgbClr val="FFFFFF"/>
              </a:solidFill>
              <a:latin typeface="Arial" panose="020B0604020202020204"/>
            </a:endParaRPr>
          </a:p>
        </p:txBody>
      </p:sp>
      <p:sp>
        <p:nvSpPr>
          <p:cNvPr id="25" name="Rettangolo 24">
            <a:extLst>
              <a:ext uri="{FF2B5EF4-FFF2-40B4-BE49-F238E27FC236}">
                <a16:creationId xmlns:a16="http://schemas.microsoft.com/office/drawing/2014/main" id="{8B8EC6B6-DB1E-E7FE-10E5-95523652665F}"/>
              </a:ext>
            </a:extLst>
          </p:cNvPr>
          <p:cNvSpPr/>
          <p:nvPr userDrawn="1"/>
        </p:nvSpPr>
        <p:spPr>
          <a:xfrm>
            <a:off x="0" y="0"/>
            <a:ext cx="449705" cy="1414143"/>
          </a:xfrm>
          <a:prstGeom prst="rect">
            <a:avLst/>
          </a:prstGeom>
          <a:solidFill>
            <a:srgbClr val="E41F1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26" name="Elemento grafico 25">
            <a:extLst>
              <a:ext uri="{FF2B5EF4-FFF2-40B4-BE49-F238E27FC236}">
                <a16:creationId xmlns:a16="http://schemas.microsoft.com/office/drawing/2014/main" id="{A43E6CE0-470B-9820-E7A9-5CEA99B679E9}"/>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04659" y="622624"/>
            <a:ext cx="962094" cy="586276"/>
          </a:xfrm>
          <a:prstGeom prst="rect">
            <a:avLst/>
          </a:prstGeom>
        </p:spPr>
      </p:pic>
      <p:pic>
        <p:nvPicPr>
          <p:cNvPr id="28" name="Elemento grafico 27">
            <a:extLst>
              <a:ext uri="{FF2B5EF4-FFF2-40B4-BE49-F238E27FC236}">
                <a16:creationId xmlns:a16="http://schemas.microsoft.com/office/drawing/2014/main" id="{6430F05E-5612-DC4F-596A-DD59EF47351B}"/>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70647" y="579898"/>
            <a:ext cx="1570812" cy="512696"/>
          </a:xfrm>
          <a:prstGeom prst="rect">
            <a:avLst/>
          </a:prstGeom>
        </p:spPr>
      </p:pic>
      <p:sp>
        <p:nvSpPr>
          <p:cNvPr id="3" name="CasellaDiTesto 2">
            <a:extLst>
              <a:ext uri="{FF2B5EF4-FFF2-40B4-BE49-F238E27FC236}">
                <a16:creationId xmlns:a16="http://schemas.microsoft.com/office/drawing/2014/main" id="{0FF6921C-50B6-A2E1-83CE-4978F03F900C}"/>
              </a:ext>
            </a:extLst>
          </p:cNvPr>
          <p:cNvSpPr txBox="1"/>
          <p:nvPr userDrawn="1"/>
        </p:nvSpPr>
        <p:spPr>
          <a:xfrm>
            <a:off x="-1464" y="6280462"/>
            <a:ext cx="7537624" cy="500137"/>
          </a:xfrm>
          <a:prstGeom prst="rect">
            <a:avLst/>
          </a:prstGeom>
          <a:noFill/>
        </p:spPr>
        <p:txBody>
          <a:bodyPr wrap="square">
            <a:spAutoFit/>
          </a:bodyPr>
          <a:lstStyle/>
          <a:p>
            <a:pPr>
              <a:spcBef>
                <a:spcPts val="0"/>
              </a:spcBef>
              <a:defRPr/>
            </a:pPr>
            <a:r>
              <a:rPr lang="it-IT" sz="1100" b="1" i="0" cap="small" dirty="0">
                <a:solidFill>
                  <a:srgbClr val="515E67"/>
                </a:solidFill>
                <a:latin typeface="Open Sans" panose="020B0606030504020204" pitchFamily="34" charset="0"/>
                <a:ea typeface="Open Sans" panose="020B0606030504020204" pitchFamily="34" charset="0"/>
                <a:cs typeface="Open Sans" panose="020B0606030504020204" pitchFamily="34" charset="0"/>
              </a:rPr>
              <a:t>Osservatorio FNC sui bilanci delle società di capitali</a:t>
            </a:r>
          </a:p>
          <a:p>
            <a:pPr marL="0" marR="0" lvl="0" indent="0" algn="l" defTabSz="914400" rtl="0" eaLnBrk="0" fontAlgn="base" latinLnBrk="0" hangingPunct="0">
              <a:lnSpc>
                <a:spcPct val="100000"/>
              </a:lnSpc>
              <a:spcBef>
                <a:spcPts val="600"/>
              </a:spcBef>
              <a:spcAft>
                <a:spcPct val="0"/>
              </a:spcAft>
              <a:buClrTx/>
              <a:buSzTx/>
              <a:buFontTx/>
              <a:buNone/>
              <a:tabLst/>
              <a:defRPr/>
            </a:pPr>
            <a:r>
              <a:rPr lang="it-IT" sz="1050" b="0" i="0" dirty="0">
                <a:solidFill>
                  <a:srgbClr val="515E67"/>
                </a:solidFill>
                <a:latin typeface="Open Sans" panose="020B0606030504020204" pitchFamily="34" charset="0"/>
                <a:ea typeface="Open Sans" panose="020B0606030504020204" pitchFamily="34" charset="0"/>
                <a:cs typeface="Open Sans" panose="020B0606030504020204" pitchFamily="34" charset="0"/>
              </a:rPr>
              <a:t>Analisi dei bilanci delle società di capitali per classi dimensionali e settori di attività economica</a:t>
            </a:r>
          </a:p>
        </p:txBody>
      </p:sp>
    </p:spTree>
  </p:cSld>
  <p:clrMap bg1="lt1" tx1="dk1" bg2="lt2" tx2="dk2" accent1="accent1" accent2="accent2" accent3="accent3" accent4="accent4" accent5="accent5" accent6="accent6" hlink="hlink" folHlink="folHlink"/>
  <p:sldLayoutIdLst>
    <p:sldLayoutId id="2147483852" r:id="rId1"/>
    <p:sldLayoutId id="2147483851" r:id="rId2"/>
  </p:sldLayoutIdLst>
  <p:txStyles>
    <p:titleStyle>
      <a:lvl1pPr algn="l" rtl="0" eaLnBrk="0" fontAlgn="base" hangingPunct="0">
        <a:spcBef>
          <a:spcPct val="0"/>
        </a:spcBef>
        <a:spcAft>
          <a:spcPct val="0"/>
        </a:spcAft>
        <a:defRPr sz="4400" b="1">
          <a:solidFill>
            <a:srgbClr val="09386A"/>
          </a:solidFill>
          <a:latin typeface="+mj-lt"/>
          <a:ea typeface="+mj-ea"/>
          <a:cs typeface="+mj-cs"/>
        </a:defRPr>
      </a:lvl1pPr>
      <a:lvl2pPr algn="l" rtl="0" eaLnBrk="0" fontAlgn="base" hangingPunct="0">
        <a:spcBef>
          <a:spcPct val="0"/>
        </a:spcBef>
        <a:spcAft>
          <a:spcPct val="0"/>
        </a:spcAft>
        <a:defRPr sz="4400" b="1">
          <a:solidFill>
            <a:srgbClr val="09386A"/>
          </a:solidFill>
          <a:latin typeface="Verdana" pitchFamily="34" charset="0"/>
        </a:defRPr>
      </a:lvl2pPr>
      <a:lvl3pPr algn="l" rtl="0" eaLnBrk="0" fontAlgn="base" hangingPunct="0">
        <a:spcBef>
          <a:spcPct val="0"/>
        </a:spcBef>
        <a:spcAft>
          <a:spcPct val="0"/>
        </a:spcAft>
        <a:defRPr sz="4400" b="1">
          <a:solidFill>
            <a:srgbClr val="09386A"/>
          </a:solidFill>
          <a:latin typeface="Verdana" pitchFamily="34" charset="0"/>
        </a:defRPr>
      </a:lvl3pPr>
      <a:lvl4pPr algn="l" rtl="0" eaLnBrk="0" fontAlgn="base" hangingPunct="0">
        <a:spcBef>
          <a:spcPct val="0"/>
        </a:spcBef>
        <a:spcAft>
          <a:spcPct val="0"/>
        </a:spcAft>
        <a:defRPr sz="4400" b="1">
          <a:solidFill>
            <a:srgbClr val="09386A"/>
          </a:solidFill>
          <a:latin typeface="Verdana" pitchFamily="34" charset="0"/>
        </a:defRPr>
      </a:lvl4pPr>
      <a:lvl5pPr algn="l" rtl="0" eaLnBrk="0" fontAlgn="base" hangingPunct="0">
        <a:spcBef>
          <a:spcPct val="0"/>
        </a:spcBef>
        <a:spcAft>
          <a:spcPct val="0"/>
        </a:spcAft>
        <a:defRPr sz="4400" b="1">
          <a:solidFill>
            <a:srgbClr val="09386A"/>
          </a:solidFill>
          <a:latin typeface="Verdana" pitchFamily="34" charset="0"/>
        </a:defRPr>
      </a:lvl5pPr>
      <a:lvl6pPr marL="457200" algn="l" rtl="0" fontAlgn="base">
        <a:spcBef>
          <a:spcPct val="0"/>
        </a:spcBef>
        <a:spcAft>
          <a:spcPct val="0"/>
        </a:spcAft>
        <a:defRPr b="1">
          <a:solidFill>
            <a:srgbClr val="09386A"/>
          </a:solidFill>
          <a:latin typeface="Verdana" pitchFamily="34" charset="0"/>
        </a:defRPr>
      </a:lvl6pPr>
      <a:lvl7pPr marL="914400" algn="l" rtl="0" fontAlgn="base">
        <a:spcBef>
          <a:spcPct val="0"/>
        </a:spcBef>
        <a:spcAft>
          <a:spcPct val="0"/>
        </a:spcAft>
        <a:defRPr b="1">
          <a:solidFill>
            <a:srgbClr val="09386A"/>
          </a:solidFill>
          <a:latin typeface="Verdana" pitchFamily="34" charset="0"/>
        </a:defRPr>
      </a:lvl7pPr>
      <a:lvl8pPr marL="1371600" algn="l" rtl="0" fontAlgn="base">
        <a:spcBef>
          <a:spcPct val="0"/>
        </a:spcBef>
        <a:spcAft>
          <a:spcPct val="0"/>
        </a:spcAft>
        <a:defRPr b="1">
          <a:solidFill>
            <a:srgbClr val="09386A"/>
          </a:solidFill>
          <a:latin typeface="Verdana" pitchFamily="34" charset="0"/>
        </a:defRPr>
      </a:lvl8pPr>
      <a:lvl9pPr marL="1828800" algn="l" rtl="0" fontAlgn="base">
        <a:spcBef>
          <a:spcPct val="0"/>
        </a:spcBef>
        <a:spcAft>
          <a:spcPct val="0"/>
        </a:spcAft>
        <a:defRPr b="1">
          <a:solidFill>
            <a:srgbClr val="09386A"/>
          </a:solidFill>
          <a:latin typeface="Verdana" pitchFamily="34" charset="0"/>
        </a:defRPr>
      </a:lvl9pPr>
    </p:titleStyle>
    <p:bodyStyle>
      <a:lvl1pPr marL="342900" indent="-342900" algn="l" rtl="0" eaLnBrk="0" fontAlgn="base" hangingPunct="0">
        <a:spcBef>
          <a:spcPct val="20000"/>
        </a:spcBef>
        <a:spcAft>
          <a:spcPct val="0"/>
        </a:spcAft>
        <a:buClr>
          <a:srgbClr val="000066"/>
        </a:buClr>
        <a:buSzPct val="65000"/>
        <a:buFont typeface="Wingdings" panose="05000000000000000000" pitchFamily="2" charset="2"/>
        <a:buChar char="•"/>
        <a:defRPr sz="1600">
          <a:solidFill>
            <a:srgbClr val="09386A"/>
          </a:solidFill>
          <a:latin typeface="+mn-lt"/>
          <a:ea typeface="+mn-ea"/>
          <a:cs typeface="+mn-cs"/>
        </a:defRPr>
      </a:lvl1pPr>
      <a:lvl2pPr marL="742950" indent="-285750" algn="l" rtl="0" eaLnBrk="0" fontAlgn="base" hangingPunct="0">
        <a:spcBef>
          <a:spcPct val="20000"/>
        </a:spcBef>
        <a:spcAft>
          <a:spcPct val="0"/>
        </a:spcAft>
        <a:buClr>
          <a:srgbClr val="09386A"/>
        </a:buClr>
        <a:buFont typeface="Wingdings" panose="05000000000000000000" pitchFamily="2" charset="2"/>
        <a:buChar char="q"/>
        <a:defRPr sz="1400">
          <a:solidFill>
            <a:srgbClr val="09386A"/>
          </a:solidFill>
          <a:latin typeface="+mn-lt"/>
        </a:defRPr>
      </a:lvl2pPr>
      <a:lvl3pPr marL="1143000" indent="-228600" algn="l" rtl="0" eaLnBrk="0" fontAlgn="base" hangingPunct="0">
        <a:spcBef>
          <a:spcPct val="20000"/>
        </a:spcBef>
        <a:spcAft>
          <a:spcPct val="0"/>
        </a:spcAft>
        <a:buClr>
          <a:srgbClr val="000066"/>
        </a:buClr>
        <a:buSzPct val="80000"/>
        <a:buFont typeface="Wingdings" panose="05000000000000000000" pitchFamily="2" charset="2"/>
        <a:buChar char="v"/>
        <a:defRPr sz="1200">
          <a:solidFill>
            <a:srgbClr val="09386A"/>
          </a:solidFill>
          <a:latin typeface="+mn-lt"/>
        </a:defRPr>
      </a:lvl3pPr>
      <a:lvl4pPr marL="1600200" indent="-228600" algn="l" rtl="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mn-lt"/>
        </a:defRPr>
      </a:lvl4pPr>
      <a:lvl5pPr marL="2057400" indent="-228600" algn="l" rtl="0" eaLnBrk="0" fontAlgn="base" hangingPunct="0">
        <a:spcBef>
          <a:spcPct val="20000"/>
        </a:spcBef>
        <a:spcAft>
          <a:spcPct val="0"/>
        </a:spcAft>
        <a:buClr>
          <a:srgbClr val="000066"/>
        </a:buClr>
        <a:buSzPct val="75000"/>
        <a:buFont typeface="Wingdings" panose="05000000000000000000" pitchFamily="2" charset="2"/>
        <a:buChar char="§"/>
        <a:defRPr sz="1200">
          <a:solidFill>
            <a:srgbClr val="09386A"/>
          </a:solidFill>
          <a:latin typeface="+mn-lt"/>
        </a:defRPr>
      </a:lvl5pPr>
      <a:lvl6pPr marL="25146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defRPr>
      </a:lvl6pPr>
      <a:lvl7pPr marL="29718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defRPr>
      </a:lvl7pPr>
      <a:lvl8pPr marL="34290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defRPr>
      </a:lvl8pPr>
      <a:lvl9pPr marL="3886200" indent="-228600" algn="l" rtl="0" fontAlgn="base">
        <a:spcBef>
          <a:spcPct val="20000"/>
        </a:spcBef>
        <a:spcAft>
          <a:spcPct val="0"/>
        </a:spcAft>
        <a:buClr>
          <a:srgbClr val="000066"/>
        </a:buClr>
        <a:buSzPct val="75000"/>
        <a:buFont typeface="Wingdings" pitchFamily="2" charset="2"/>
        <a:buChar char="§"/>
        <a:defRPr sz="1200">
          <a:solidFill>
            <a:srgbClr val="09386A"/>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2.xml"/><Relationship Id="rId7" Type="http://schemas.openxmlformats.org/officeDocument/2006/relationships/slide" Target="slide10.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2">
            <a:extLst>
              <a:ext uri="{FF2B5EF4-FFF2-40B4-BE49-F238E27FC236}">
                <a16:creationId xmlns:a16="http://schemas.microsoft.com/office/drawing/2014/main" id="{FDC34322-FAEA-424B-80F9-F85D3D67F774}"/>
              </a:ext>
            </a:extLst>
          </p:cNvPr>
          <p:cNvSpPr txBox="1">
            <a:spLocks noChangeArrowheads="1"/>
          </p:cNvSpPr>
          <p:nvPr/>
        </p:nvSpPr>
        <p:spPr bwMode="auto">
          <a:xfrm>
            <a:off x="1561844" y="4509120"/>
            <a:ext cx="2301907" cy="11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ts val="300"/>
              </a:spcBef>
            </a:pPr>
            <a:r>
              <a:rPr lang="it-IT" altLang="it-IT" sz="1600" dirty="0">
                <a:solidFill>
                  <a:srgbClr val="FFFFFF"/>
                </a:solidFill>
                <a:latin typeface="Open Sans" panose="020B0606030504020204" pitchFamily="34" charset="0"/>
                <a:cs typeface="Open Sans" panose="020B0606030504020204" pitchFamily="34" charset="0"/>
              </a:rPr>
              <a:t>Tommaso Di Nardo</a:t>
            </a:r>
          </a:p>
          <a:p>
            <a:pPr algn="just">
              <a:spcBef>
                <a:spcPts val="300"/>
              </a:spcBef>
            </a:pPr>
            <a:r>
              <a:rPr lang="it-IT" altLang="it-IT" sz="1600" dirty="0">
                <a:solidFill>
                  <a:srgbClr val="FFFFFF"/>
                </a:solidFill>
                <a:latin typeface="Open Sans" panose="020B0606030504020204" pitchFamily="34" charset="0"/>
                <a:cs typeface="Open Sans" panose="020B0606030504020204" pitchFamily="34" charset="0"/>
              </a:rPr>
              <a:t>Roberto De Luca</a:t>
            </a:r>
          </a:p>
          <a:p>
            <a:pPr algn="just">
              <a:spcBef>
                <a:spcPts val="300"/>
              </a:spcBef>
            </a:pPr>
            <a:r>
              <a:rPr lang="it-IT" altLang="it-IT" sz="1600" dirty="0">
                <a:solidFill>
                  <a:srgbClr val="FFFFFF"/>
                </a:solidFill>
                <a:latin typeface="Open Sans" panose="020B0606030504020204" pitchFamily="34" charset="0"/>
                <a:cs typeface="Open Sans" panose="020B0606030504020204" pitchFamily="34" charset="0"/>
              </a:rPr>
              <a:t>Nicola Lucido</a:t>
            </a:r>
          </a:p>
          <a:p>
            <a:pPr algn="just">
              <a:spcBef>
                <a:spcPts val="300"/>
              </a:spcBef>
            </a:pPr>
            <a:r>
              <a:rPr lang="it-IT" altLang="it-IT" sz="1600" dirty="0">
                <a:solidFill>
                  <a:srgbClr val="FFFFFF"/>
                </a:solidFill>
                <a:latin typeface="Open Sans" panose="020B0606030504020204" pitchFamily="34" charset="0"/>
                <a:cs typeface="Open Sans" panose="020B0606030504020204" pitchFamily="34" charset="0"/>
              </a:rPr>
              <a:t>Gianluca Scardocci</a:t>
            </a:r>
          </a:p>
        </p:txBody>
      </p:sp>
      <p:sp>
        <p:nvSpPr>
          <p:cNvPr id="6" name="CasellaDiTesto 5">
            <a:extLst>
              <a:ext uri="{FF2B5EF4-FFF2-40B4-BE49-F238E27FC236}">
                <a16:creationId xmlns:a16="http://schemas.microsoft.com/office/drawing/2014/main" id="{0ED3C22F-E8CF-44B3-B311-A65723DEFB7E}"/>
              </a:ext>
            </a:extLst>
          </p:cNvPr>
          <p:cNvSpPr txBox="1"/>
          <p:nvPr/>
        </p:nvSpPr>
        <p:spPr>
          <a:xfrm>
            <a:off x="1509600" y="2003936"/>
            <a:ext cx="9631226" cy="2217851"/>
          </a:xfrm>
          <a:prstGeom prst="rect">
            <a:avLst/>
          </a:prstGeom>
          <a:noFill/>
        </p:spPr>
        <p:txBody>
          <a:bodyPr wrap="square">
            <a:spAutoFit/>
          </a:bodyPr>
          <a:lstStyle/>
          <a:p>
            <a:pPr>
              <a:lnSpc>
                <a:spcPts val="3000"/>
              </a:lnSpc>
              <a:spcAft>
                <a:spcPts val="1800"/>
              </a:spcAft>
              <a:defRPr/>
            </a:pPr>
            <a:r>
              <a:rPr lang="it-IT" sz="3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Bilanci 2024 e stime ricavi 2025-2026</a:t>
            </a:r>
          </a:p>
          <a:p>
            <a:pPr>
              <a:lnSpc>
                <a:spcPts val="4000"/>
              </a:lnSpc>
              <a:defRPr/>
            </a:pPr>
            <a:r>
              <a:rPr lang="it-IT" sz="3000" dirty="0">
                <a:solidFill>
                  <a:srgbClr val="FFFFFF"/>
                </a:solidFill>
                <a:latin typeface="Open Sans" panose="020B0606030504020204" pitchFamily="34" charset="0"/>
                <a:ea typeface="Open Sans" panose="020B0606030504020204" pitchFamily="34" charset="0"/>
                <a:cs typeface="Open Sans" panose="020B0606030504020204" pitchFamily="34" charset="0"/>
              </a:rPr>
              <a:t>Analisi dei bilanci delle società di capitali per classi dimensionali, macroaree territoriali e settori di attività economica</a:t>
            </a:r>
          </a:p>
        </p:txBody>
      </p:sp>
      <p:sp>
        <p:nvSpPr>
          <p:cNvPr id="3" name="CasellaDiTesto 2">
            <a:extLst>
              <a:ext uri="{FF2B5EF4-FFF2-40B4-BE49-F238E27FC236}">
                <a16:creationId xmlns:a16="http://schemas.microsoft.com/office/drawing/2014/main" id="{945658ED-E5C3-06EE-43FA-3E8572462E6D}"/>
              </a:ext>
            </a:extLst>
          </p:cNvPr>
          <p:cNvSpPr txBox="1"/>
          <p:nvPr/>
        </p:nvSpPr>
        <p:spPr bwMode="auto">
          <a:xfrm>
            <a:off x="443371" y="538768"/>
            <a:ext cx="6840760" cy="461665"/>
          </a:xfrm>
          <a:prstGeom prst="rect">
            <a:avLst/>
          </a:prstGeom>
          <a:noFill/>
        </p:spPr>
        <p:txBody>
          <a:bodyPr wrap="square">
            <a:spAutoFit/>
          </a:bodyPr>
          <a:lstStyle/>
          <a:p>
            <a:pPr>
              <a:spcBef>
                <a:spcPts val="0"/>
              </a:spcBef>
              <a:defRPr/>
            </a:pPr>
            <a:r>
              <a:rPr lang="it-IT" sz="2400" b="1" cap="small" dirty="0">
                <a:solidFill>
                  <a:srgbClr val="C00000"/>
                </a:solidFill>
                <a:latin typeface="Calibri" panose="020F0502020204030204" pitchFamily="34" charset="0"/>
                <a:cs typeface="Calibri" panose="020F0502020204030204" pitchFamily="34" charset="0"/>
              </a:rPr>
              <a:t>Osservatorio FNC </a:t>
            </a:r>
            <a:r>
              <a:rPr lang="it-IT" sz="2000" b="1" cap="small" dirty="0">
                <a:solidFill>
                  <a:srgbClr val="C00000"/>
                </a:solidFill>
                <a:latin typeface="Calibri" panose="020F0502020204030204" pitchFamily="34" charset="0"/>
                <a:cs typeface="Calibri" panose="020F0502020204030204" pitchFamily="34" charset="0"/>
              </a:rPr>
              <a:t>sui bilanci delle società di capitali </a:t>
            </a:r>
          </a:p>
        </p:txBody>
      </p:sp>
      <p:sp>
        <p:nvSpPr>
          <p:cNvPr id="4" name="CasellaDiTesto 3">
            <a:extLst>
              <a:ext uri="{FF2B5EF4-FFF2-40B4-BE49-F238E27FC236}">
                <a16:creationId xmlns:a16="http://schemas.microsoft.com/office/drawing/2014/main" id="{1AE9156C-FF9A-115B-8D47-548DA62D14D8}"/>
              </a:ext>
            </a:extLst>
          </p:cNvPr>
          <p:cNvSpPr txBox="1"/>
          <p:nvPr/>
        </p:nvSpPr>
        <p:spPr>
          <a:xfrm>
            <a:off x="10480800" y="6522450"/>
            <a:ext cx="1723901" cy="338555"/>
          </a:xfrm>
          <a:prstGeom prst="rect">
            <a:avLst/>
          </a:prstGeom>
          <a:solidFill>
            <a:srgbClr val="FFFFFF"/>
          </a:solidFill>
        </p:spPr>
        <p:txBody>
          <a:bodyPr wrap="square">
            <a:spAutoFit/>
          </a:bodyPr>
          <a:lstStyle/>
          <a:p>
            <a:pPr algn="r">
              <a:defRPr/>
            </a:pPr>
            <a:r>
              <a:rPr lang="it-IT" sz="1400" b="1" cap="small" dirty="0">
                <a:solidFill>
                  <a:srgbClr val="A50021"/>
                </a:solidFill>
                <a:latin typeface="Open Sans" panose="020B0606030504020204" pitchFamily="34" charset="0"/>
                <a:ea typeface="Open Sans" panose="020B0606030504020204" pitchFamily="34" charset="0"/>
                <a:cs typeface="Open Sans" panose="020B0606030504020204" pitchFamily="34" charset="0"/>
              </a:rPr>
              <a:t>17</a:t>
            </a:r>
            <a:r>
              <a:rPr lang="it-IT" sz="1600" b="1" cap="small" dirty="0">
                <a:solidFill>
                  <a:srgbClr val="A50021"/>
                </a:solidFill>
                <a:latin typeface="Open Sans" panose="020B0606030504020204" pitchFamily="34" charset="0"/>
                <a:ea typeface="Open Sans" panose="020B0606030504020204" pitchFamily="34" charset="0"/>
                <a:cs typeface="Open Sans" panose="020B0606030504020204" pitchFamily="34" charset="0"/>
              </a:rPr>
              <a:t> febbraio </a:t>
            </a:r>
            <a:r>
              <a:rPr lang="it-IT" sz="1400" b="1" cap="small" dirty="0">
                <a:solidFill>
                  <a:srgbClr val="A50021"/>
                </a:solidFill>
                <a:latin typeface="Open Sans" panose="020B0606030504020204" pitchFamily="34" charset="0"/>
                <a:ea typeface="Open Sans" panose="020B0606030504020204" pitchFamily="34" charset="0"/>
                <a:cs typeface="Open Sans" panose="020B0606030504020204" pitchFamily="34" charset="0"/>
              </a:rPr>
              <a:t>2026</a:t>
            </a:r>
            <a:endParaRPr lang="it-IT" sz="1600" b="1" cap="small" dirty="0">
              <a:solidFill>
                <a:srgbClr val="A5002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 name="Connettore diritto 4">
            <a:extLst>
              <a:ext uri="{FF2B5EF4-FFF2-40B4-BE49-F238E27FC236}">
                <a16:creationId xmlns:a16="http://schemas.microsoft.com/office/drawing/2014/main" id="{085E9F34-2449-12FE-AD20-D1D733B111A7}"/>
              </a:ext>
            </a:extLst>
          </p:cNvPr>
          <p:cNvCxnSpPr/>
          <p:nvPr/>
        </p:nvCxnSpPr>
        <p:spPr>
          <a:xfrm>
            <a:off x="1660800" y="4336200"/>
            <a:ext cx="1814400" cy="0"/>
          </a:xfrm>
          <a:prstGeom prst="line">
            <a:avLst/>
          </a:prstGeom>
          <a:ln w="571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B1497-E602-A280-4AEF-49CE777A37D0}"/>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1E99ADB6-9555-4B99-CD28-8DDD6F8FCE56}"/>
              </a:ext>
            </a:extLst>
          </p:cNvPr>
          <p:cNvSpPr txBox="1"/>
          <p:nvPr/>
        </p:nvSpPr>
        <p:spPr>
          <a:xfrm>
            <a:off x="1509600" y="2003936"/>
            <a:ext cx="9631226" cy="1733808"/>
          </a:xfrm>
          <a:prstGeom prst="rect">
            <a:avLst/>
          </a:prstGeom>
          <a:noFill/>
        </p:spPr>
        <p:txBody>
          <a:bodyPr wrap="square">
            <a:spAutoFit/>
          </a:bodyPr>
          <a:lstStyle/>
          <a:p>
            <a:pPr>
              <a:lnSpc>
                <a:spcPts val="3000"/>
              </a:lnSpc>
              <a:spcAft>
                <a:spcPts val="1800"/>
              </a:spcAft>
              <a:defRPr/>
            </a:pPr>
            <a:r>
              <a:rPr lang="it-IT" sz="3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Bilanci 2024 – Principali indicatori</a:t>
            </a:r>
          </a:p>
          <a:p>
            <a:pPr>
              <a:lnSpc>
                <a:spcPts val="4000"/>
              </a:lnSpc>
              <a:defRPr/>
            </a:pPr>
            <a:r>
              <a:rPr lang="it-IT" sz="3000" dirty="0">
                <a:solidFill>
                  <a:srgbClr val="FFFFFF"/>
                </a:solidFill>
                <a:latin typeface="Open Sans" panose="020B0606030504020204" pitchFamily="34" charset="0"/>
                <a:ea typeface="Open Sans" panose="020B0606030504020204" pitchFamily="34" charset="0"/>
                <a:cs typeface="Open Sans" panose="020B0606030504020204" pitchFamily="34" charset="0"/>
              </a:rPr>
              <a:t>Elaborazione dati su un campione parziale di bilanci 2023 di circa 554 mila società di capitali</a:t>
            </a:r>
          </a:p>
        </p:txBody>
      </p:sp>
      <p:sp>
        <p:nvSpPr>
          <p:cNvPr id="3" name="CasellaDiTesto 2">
            <a:extLst>
              <a:ext uri="{FF2B5EF4-FFF2-40B4-BE49-F238E27FC236}">
                <a16:creationId xmlns:a16="http://schemas.microsoft.com/office/drawing/2014/main" id="{945658ED-E5C3-06EE-43FA-3E8572462E6D}"/>
              </a:ext>
            </a:extLst>
          </p:cNvPr>
          <p:cNvSpPr txBox="1"/>
          <p:nvPr/>
        </p:nvSpPr>
        <p:spPr bwMode="auto">
          <a:xfrm>
            <a:off x="443371" y="538768"/>
            <a:ext cx="6840760" cy="461665"/>
          </a:xfrm>
          <a:prstGeom prst="rect">
            <a:avLst/>
          </a:prstGeom>
          <a:noFill/>
        </p:spPr>
        <p:txBody>
          <a:bodyPr wrap="square">
            <a:spAutoFit/>
          </a:bodyPr>
          <a:lstStyle/>
          <a:p>
            <a:pPr>
              <a:spcBef>
                <a:spcPts val="0"/>
              </a:spcBef>
              <a:defRPr/>
            </a:pPr>
            <a:r>
              <a:rPr lang="it-IT" sz="2400" b="1" cap="small" dirty="0">
                <a:solidFill>
                  <a:srgbClr val="C00000"/>
                </a:solidFill>
                <a:latin typeface="Calibri" panose="020F0502020204030204" pitchFamily="34" charset="0"/>
                <a:cs typeface="Calibri" panose="020F0502020204030204" pitchFamily="34" charset="0"/>
              </a:rPr>
              <a:t>Osservatorio FNC </a:t>
            </a:r>
            <a:r>
              <a:rPr lang="it-IT" sz="2000" b="1" cap="small" dirty="0">
                <a:solidFill>
                  <a:srgbClr val="C00000"/>
                </a:solidFill>
                <a:latin typeface="Calibri" panose="020F0502020204030204" pitchFamily="34" charset="0"/>
                <a:cs typeface="Calibri" panose="020F0502020204030204" pitchFamily="34" charset="0"/>
              </a:rPr>
              <a:t>sui bilanci delle società di capitali </a:t>
            </a:r>
          </a:p>
        </p:txBody>
      </p:sp>
      <p:grpSp>
        <p:nvGrpSpPr>
          <p:cNvPr id="2" name="Gruppo 1">
            <a:extLst>
              <a:ext uri="{FF2B5EF4-FFF2-40B4-BE49-F238E27FC236}">
                <a16:creationId xmlns:a16="http://schemas.microsoft.com/office/drawing/2014/main" id="{1375B03A-C7F0-B32D-388A-F96999030651}"/>
              </a:ext>
            </a:extLst>
          </p:cNvPr>
          <p:cNvGrpSpPr/>
          <p:nvPr/>
        </p:nvGrpSpPr>
        <p:grpSpPr>
          <a:xfrm>
            <a:off x="39614" y="-23815"/>
            <a:ext cx="1512168" cy="281843"/>
            <a:chOff x="39614" y="0"/>
            <a:chExt cx="1512168" cy="281843"/>
          </a:xfrm>
        </p:grpSpPr>
        <p:sp>
          <p:nvSpPr>
            <p:cNvPr id="4" name="Rettangolo 3">
              <a:hlinkClick r:id="rId2" action="ppaction://hlinksldjump"/>
              <a:extLst>
                <a:ext uri="{FF2B5EF4-FFF2-40B4-BE49-F238E27FC236}">
                  <a16:creationId xmlns:a16="http://schemas.microsoft.com/office/drawing/2014/main" id="{75877907-6C45-FBF6-18B8-5E6E6ACDF445}"/>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2" action="ppaction://hlinksldjump"/>
              <a:extLst>
                <a:ext uri="{FF2B5EF4-FFF2-40B4-BE49-F238E27FC236}">
                  <a16:creationId xmlns:a16="http://schemas.microsoft.com/office/drawing/2014/main" id="{42243D0F-8B5C-F3ED-8ACC-157659468403}"/>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6116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5850-DEB6-6038-FA8E-2D64E719F78A}"/>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CA4DCECD-B334-226B-7EFC-4E38F3F3FF49}"/>
              </a:ext>
            </a:extLst>
          </p:cNvPr>
          <p:cNvSpPr txBox="1"/>
          <p:nvPr/>
        </p:nvSpPr>
        <p:spPr>
          <a:xfrm>
            <a:off x="665763" y="550017"/>
            <a:ext cx="8000637" cy="44435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Bilanci 2024: fatturato aggregato stazionario: +0,1%</a:t>
            </a:r>
          </a:p>
        </p:txBody>
      </p:sp>
      <p:sp>
        <p:nvSpPr>
          <p:cNvPr id="6" name="CasellaDiTesto 5">
            <a:extLst>
              <a:ext uri="{FF2B5EF4-FFF2-40B4-BE49-F238E27FC236}">
                <a16:creationId xmlns:a16="http://schemas.microsoft.com/office/drawing/2014/main" id="{767A56FA-8E76-EA89-BAE9-FC27ADACFCCB}"/>
              </a:ext>
            </a:extLst>
          </p:cNvPr>
          <p:cNvSpPr txBox="1"/>
          <p:nvPr/>
        </p:nvSpPr>
        <p:spPr>
          <a:xfrm>
            <a:off x="552000" y="1564200"/>
            <a:ext cx="11088000" cy="4259692"/>
          </a:xfrm>
          <a:prstGeom prst="rect">
            <a:avLst/>
          </a:prstGeom>
          <a:noFill/>
        </p:spPr>
        <p:txBody>
          <a:bodyPr wrap="square" rtlCol="0">
            <a:spAutoFit/>
          </a:bodyPr>
          <a:lstStyle/>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 bilanci 2024 delle società di capitali italiane, dopo una crescita dei ricavi del 3,2% nel 2023, fanno registrare un andamento piatto (+0,1%) contrassegnato da un calo netto delle microsocietà e da un andamento leggermente positivo delle piccole, medie e grandi società. </a:t>
            </a:r>
          </a:p>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Sul piano territoriale, i ricavi risultano in crescita nel Sud (+3,1%) e nel Centro (+2,1%), mentre sono in calo nel Nord-est (-0,8%) e nel Nord-ovest (-1,2%). </a:t>
            </a:r>
          </a:p>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 dipendenti, invece, fanno registrare una crescita del 12,7%, particolarmente vivace tra le microsocietà (+55,2%) e le regioni del Nord-est (+26,2%).</a:t>
            </a:r>
          </a:p>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La quota di società in utile è stabile all’84,2%, in lieve calo rispetto al 2023 (-0,8%). Non si rilevano particolari differenze sul piano dimensionale (il valore più alto pari a 90,3% si registra nel segmento 5-20 milioni di euro di ricavi) e territoriale (il Sud mostra il valore più alto pari all’86,9%). </a:t>
            </a:r>
          </a:p>
        </p:txBody>
      </p:sp>
      <p:grpSp>
        <p:nvGrpSpPr>
          <p:cNvPr id="3" name="Gruppo 2">
            <a:extLst>
              <a:ext uri="{FF2B5EF4-FFF2-40B4-BE49-F238E27FC236}">
                <a16:creationId xmlns:a16="http://schemas.microsoft.com/office/drawing/2014/main" id="{500CCDEB-717B-38E5-7D09-A629DC679894}"/>
              </a:ext>
            </a:extLst>
          </p:cNvPr>
          <p:cNvGrpSpPr/>
          <p:nvPr/>
        </p:nvGrpSpPr>
        <p:grpSpPr>
          <a:xfrm>
            <a:off x="39614" y="0"/>
            <a:ext cx="1512168" cy="281843"/>
            <a:chOff x="39614" y="0"/>
            <a:chExt cx="1512168" cy="281843"/>
          </a:xfrm>
        </p:grpSpPr>
        <p:sp>
          <p:nvSpPr>
            <p:cNvPr id="4" name="Rettangolo 3">
              <a:hlinkClick r:id="rId2" action="ppaction://hlinksldjump"/>
              <a:extLst>
                <a:ext uri="{FF2B5EF4-FFF2-40B4-BE49-F238E27FC236}">
                  <a16:creationId xmlns:a16="http://schemas.microsoft.com/office/drawing/2014/main" id="{AD7C57EC-9A99-50B7-D69B-92B9E85E689D}"/>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2" action="ppaction://hlinksldjump"/>
              <a:extLst>
                <a:ext uri="{FF2B5EF4-FFF2-40B4-BE49-F238E27FC236}">
                  <a16:creationId xmlns:a16="http://schemas.microsoft.com/office/drawing/2014/main" id="{E35A4BDF-B8BA-6AA6-D69E-09B845973196}"/>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768585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5850-DEB6-6038-FA8E-2D64E719F78A}"/>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CA4DCECD-B334-226B-7EFC-4E38F3F3FF49}"/>
              </a:ext>
            </a:extLst>
          </p:cNvPr>
          <p:cNvSpPr txBox="1"/>
          <p:nvPr/>
        </p:nvSpPr>
        <p:spPr>
          <a:xfrm>
            <a:off x="665763" y="550017"/>
            <a:ext cx="8000637" cy="44435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Bilanci 2024: fatturato aggregato stazionario: +0,1%</a:t>
            </a:r>
          </a:p>
        </p:txBody>
      </p:sp>
      <p:sp>
        <p:nvSpPr>
          <p:cNvPr id="6" name="CasellaDiTesto 5">
            <a:extLst>
              <a:ext uri="{FF2B5EF4-FFF2-40B4-BE49-F238E27FC236}">
                <a16:creationId xmlns:a16="http://schemas.microsoft.com/office/drawing/2014/main" id="{767A56FA-8E76-EA89-BAE9-FC27ADACFCCB}"/>
              </a:ext>
            </a:extLst>
          </p:cNvPr>
          <p:cNvSpPr txBox="1"/>
          <p:nvPr/>
        </p:nvSpPr>
        <p:spPr>
          <a:xfrm>
            <a:off x="552000" y="1564200"/>
            <a:ext cx="11088000" cy="4259692"/>
          </a:xfrm>
          <a:prstGeom prst="rect">
            <a:avLst/>
          </a:prstGeom>
          <a:noFill/>
        </p:spPr>
        <p:txBody>
          <a:bodyPr wrap="square" rtlCol="0">
            <a:spAutoFit/>
          </a:bodyPr>
          <a:lstStyle/>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Migliora l’indice di patrimonializzazione (da 43,6% a 44,6%) e si riduce il grado di indebitamento (da 50,5% a 49,4%). Le microsocietà presentano un indice di patrimonializzazione più elevato (50,8%) e un livello di indebitamento più basso (45%), mentre le società più grandi presentano un indice di patrimonializzazione più basso (42,1%) e un livello di indebitamento più alto (52,6%). </a:t>
            </a:r>
          </a:p>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In leggero calo risulta il ROE (da 9% a 8,3%) con le microsocietà a un livello più basso (6%) e le medie società (20-50 milioni di fatturato) con il calo più marcato (da 10,3% a 8,5%). </a:t>
            </a:r>
          </a:p>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Quasi stabili gli oneri finanziari sui ricavi (da 2% a 2,1%) e in leggero incremento se rapportati al MOL (da 27,3% a 30,8%). Gli oneri finanziari mostrano un’incidenza più elevata nelle microsocietà (4,7%).</a:t>
            </a:r>
          </a:p>
          <a:p>
            <a:pPr algn="just">
              <a:lnSpc>
                <a:spcPct val="110000"/>
              </a:lnSpc>
              <a:spcBef>
                <a:spcPts val="600"/>
              </a:spcBef>
              <a:spcAft>
                <a:spcPts val="600"/>
              </a:spcAft>
            </a:pPr>
            <a:r>
              <a:rPr 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Stabili anche i debiti tributari e previdenziali rispetto ai debiti totali (da 4,5% a 4,6%). </a:t>
            </a:r>
          </a:p>
        </p:txBody>
      </p:sp>
      <p:grpSp>
        <p:nvGrpSpPr>
          <p:cNvPr id="3" name="Gruppo 2">
            <a:extLst>
              <a:ext uri="{FF2B5EF4-FFF2-40B4-BE49-F238E27FC236}">
                <a16:creationId xmlns:a16="http://schemas.microsoft.com/office/drawing/2014/main" id="{BC90272C-22EA-E9BB-4773-B40ABDFE8F0A}"/>
              </a:ext>
            </a:extLst>
          </p:cNvPr>
          <p:cNvGrpSpPr/>
          <p:nvPr/>
        </p:nvGrpSpPr>
        <p:grpSpPr>
          <a:xfrm>
            <a:off x="39614" y="0"/>
            <a:ext cx="1512168" cy="281843"/>
            <a:chOff x="39614" y="0"/>
            <a:chExt cx="1512168" cy="281843"/>
          </a:xfrm>
        </p:grpSpPr>
        <p:sp>
          <p:nvSpPr>
            <p:cNvPr id="4" name="Rettangolo 3">
              <a:hlinkClick r:id="rId2" action="ppaction://hlinksldjump"/>
              <a:extLst>
                <a:ext uri="{FF2B5EF4-FFF2-40B4-BE49-F238E27FC236}">
                  <a16:creationId xmlns:a16="http://schemas.microsoft.com/office/drawing/2014/main" id="{0929B4AA-1360-23F5-4494-609CA5A71C62}"/>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2" action="ppaction://hlinksldjump"/>
              <a:extLst>
                <a:ext uri="{FF2B5EF4-FFF2-40B4-BE49-F238E27FC236}">
                  <a16:creationId xmlns:a16="http://schemas.microsoft.com/office/drawing/2014/main" id="{0BC81534-114A-120A-241A-5202265F0DD1}"/>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819605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3027E-CC6D-3530-1DCC-9068DE725C3D}"/>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D2EF5A39-475C-FAF1-2C70-16826C146FF5}"/>
              </a:ext>
            </a:extLst>
          </p:cNvPr>
          <p:cNvSpPr txBox="1"/>
          <p:nvPr/>
        </p:nvSpPr>
        <p:spPr>
          <a:xfrm>
            <a:off x="461158" y="377937"/>
            <a:ext cx="7464152" cy="806567"/>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Ricavi</a:t>
            </a:r>
          </a:p>
          <a:p>
            <a:pPr>
              <a:lnSpc>
                <a:spcPts val="3000"/>
              </a:lnSpc>
            </a:pPr>
            <a:r>
              <a:rPr lang="it-IT" sz="2000" b="0" dirty="0">
                <a:solidFill>
                  <a:srgbClr val="000066"/>
                </a:solidFill>
              </a:rPr>
              <a:t>Classi di fatturato (in milioni di euro)</a:t>
            </a:r>
          </a:p>
        </p:txBody>
      </p:sp>
      <p:sp>
        <p:nvSpPr>
          <p:cNvPr id="8" name="CasellaDiTesto 7">
            <a:extLst>
              <a:ext uri="{FF2B5EF4-FFF2-40B4-BE49-F238E27FC236}">
                <a16:creationId xmlns:a16="http://schemas.microsoft.com/office/drawing/2014/main" id="{E87CB5FD-48AB-41FF-9AB2-D4D1F9E342A6}"/>
              </a:ext>
            </a:extLst>
          </p:cNvPr>
          <p:cNvSpPr txBox="1"/>
          <p:nvPr/>
        </p:nvSpPr>
        <p:spPr>
          <a:xfrm>
            <a:off x="3225523" y="1576408"/>
            <a:ext cx="7210824" cy="360362"/>
          </a:xfrm>
          <a:prstGeom prst="rect">
            <a:avLst/>
          </a:prstGeom>
          <a:noFill/>
        </p:spPr>
        <p:txBody>
          <a:bodyPr anchor="ctr" anchorCtr="0"/>
          <a:lstStyle/>
          <a:p>
            <a:pPr algn="ctr">
              <a:lnSpc>
                <a:spcPts val="2600"/>
              </a:lnSpc>
              <a:defRPr/>
            </a:pPr>
            <a:r>
              <a:rPr lang="it-IT" sz="1900" b="1" cap="small" dirty="0">
                <a:solidFill>
                  <a:srgbClr val="000000"/>
                </a:solidFill>
                <a:latin typeface="Open Sans" panose="020B0606030504020204" pitchFamily="34" charset="0"/>
                <a:ea typeface="Open Sans" panose="020B0606030504020204" pitchFamily="34" charset="0"/>
                <a:cs typeface="Open Sans" panose="020B0606030504020204" pitchFamily="34" charset="0"/>
              </a:rPr>
              <a:t>Var. % 2024 su 2023</a:t>
            </a:r>
          </a:p>
        </p:txBody>
      </p:sp>
      <p:sp>
        <p:nvSpPr>
          <p:cNvPr id="6" name="CasellaDiTesto 10">
            <a:extLst>
              <a:ext uri="{FF2B5EF4-FFF2-40B4-BE49-F238E27FC236}">
                <a16:creationId xmlns:a16="http://schemas.microsoft.com/office/drawing/2014/main" id="{6517AB0F-F76B-ACBC-0835-790EF9146403}"/>
              </a:ext>
            </a:extLst>
          </p:cNvPr>
          <p:cNvSpPr txBox="1">
            <a:spLocks noChangeArrowheads="1"/>
          </p:cNvSpPr>
          <p:nvPr/>
        </p:nvSpPr>
        <p:spPr bwMode="auto">
          <a:xfrm>
            <a:off x="0" y="4244339"/>
            <a:ext cx="2414588"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0325" indent="-60325"/>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0325" indent="-60325"/>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7" name="Freccia a pentagono 6">
            <a:extLst>
              <a:ext uri="{FF2B5EF4-FFF2-40B4-BE49-F238E27FC236}">
                <a16:creationId xmlns:a16="http://schemas.microsoft.com/office/drawing/2014/main" id="{F14B6A4A-F3BF-AA10-4BBD-FF4837D91395}"/>
              </a:ext>
            </a:extLst>
          </p:cNvPr>
          <p:cNvSpPr/>
          <p:nvPr/>
        </p:nvSpPr>
        <p:spPr>
          <a:xfrm>
            <a:off x="24373" y="2637000"/>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5" name="Gruppo 4">
            <a:extLst>
              <a:ext uri="{FF2B5EF4-FFF2-40B4-BE49-F238E27FC236}">
                <a16:creationId xmlns:a16="http://schemas.microsoft.com/office/drawing/2014/main" id="{F5C3DD34-4F27-C9A0-6A3A-98004FA5941F}"/>
              </a:ext>
            </a:extLst>
          </p:cNvPr>
          <p:cNvGrpSpPr/>
          <p:nvPr/>
        </p:nvGrpSpPr>
        <p:grpSpPr>
          <a:xfrm>
            <a:off x="39614" y="0"/>
            <a:ext cx="1512168" cy="281843"/>
            <a:chOff x="39614" y="0"/>
            <a:chExt cx="1512168" cy="281843"/>
          </a:xfrm>
        </p:grpSpPr>
        <p:sp>
          <p:nvSpPr>
            <p:cNvPr id="9" name="Rettangolo 8">
              <a:hlinkClick r:id="rId3" action="ppaction://hlinksldjump"/>
              <a:extLst>
                <a:ext uri="{FF2B5EF4-FFF2-40B4-BE49-F238E27FC236}">
                  <a16:creationId xmlns:a16="http://schemas.microsoft.com/office/drawing/2014/main" id="{801D9AC8-DB4C-654F-5BEB-44BC5F62D57A}"/>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10" name="Freccia a destra 9">
              <a:hlinkClick r:id="rId3" action="ppaction://hlinksldjump"/>
              <a:extLst>
                <a:ext uri="{FF2B5EF4-FFF2-40B4-BE49-F238E27FC236}">
                  <a16:creationId xmlns:a16="http://schemas.microsoft.com/office/drawing/2014/main" id="{FB5F5232-9AAA-696B-CD94-E8D7C88D186B}"/>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a:extLst>
              <a:ext uri="{FF2B5EF4-FFF2-40B4-BE49-F238E27FC236}">
                <a16:creationId xmlns:a16="http://schemas.microsoft.com/office/drawing/2014/main" id="{FBDB7DE3-2223-5D05-1D79-EE188033444D}"/>
              </a:ext>
            </a:extLst>
          </p:cNvPr>
          <p:cNvSpPr txBox="1"/>
          <p:nvPr/>
        </p:nvSpPr>
        <p:spPr>
          <a:xfrm>
            <a:off x="10392000" y="2044096"/>
            <a:ext cx="1800000" cy="3293209"/>
          </a:xfrm>
          <a:prstGeom prst="rect">
            <a:avLst/>
          </a:prstGeom>
          <a:solidFill>
            <a:srgbClr val="FFFFFF"/>
          </a:solidFill>
        </p:spPr>
        <p:txBody>
          <a:bodyPr wrap="square" lIns="36000" rIns="36000" rtlCol="0">
            <a:sp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Nel 2024, il fatturato complessivo delle società di capitali italiane è aumentato dello 0,1%. Le </a:t>
            </a:r>
            <a:r>
              <a:rPr lang="it-IT"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pmi</a:t>
            </a:r>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hanno fatto registrare un incremento più sostenuto. Il calo è importante per le microsocietà.</a:t>
            </a:r>
          </a:p>
        </p:txBody>
      </p:sp>
      <p:graphicFrame>
        <p:nvGraphicFramePr>
          <p:cNvPr id="4" name="Grafico 3">
            <a:extLst>
              <a:ext uri="{FF2B5EF4-FFF2-40B4-BE49-F238E27FC236}">
                <a16:creationId xmlns:a16="http://schemas.microsoft.com/office/drawing/2014/main" id="{4F4F048C-B260-49F3-BD9C-5FE752974BC6}"/>
              </a:ext>
            </a:extLst>
          </p:cNvPr>
          <p:cNvGraphicFramePr>
            <a:graphicFrameLocks/>
          </p:cNvGraphicFramePr>
          <p:nvPr>
            <p:extLst>
              <p:ext uri="{D42A27DB-BD31-4B8C-83A1-F6EECF244321}">
                <p14:modId xmlns:p14="http://schemas.microsoft.com/office/powerpoint/2010/main" val="1444781652"/>
              </p:ext>
            </p:extLst>
          </p:nvPr>
        </p:nvGraphicFramePr>
        <p:xfrm>
          <a:off x="3241405" y="2044096"/>
          <a:ext cx="7166477" cy="36025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4797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CCE9A51-546C-419D-BAD5-42BA4F178433}"/>
              </a:ext>
            </a:extLst>
          </p:cNvPr>
          <p:cNvSpPr txBox="1"/>
          <p:nvPr/>
        </p:nvSpPr>
        <p:spPr>
          <a:xfrm>
            <a:off x="453976" y="351712"/>
            <a:ext cx="7392417" cy="84504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pPr>
              <a:lnSpc>
                <a:spcPts val="3000"/>
              </a:lnSpc>
            </a:pPr>
            <a:r>
              <a:rPr lang="it-IT" sz="2400" dirty="0">
                <a:solidFill>
                  <a:srgbClr val="000066"/>
                </a:solidFill>
              </a:rPr>
              <a:t>Ricavi</a:t>
            </a:r>
          </a:p>
          <a:p>
            <a:pPr>
              <a:lnSpc>
                <a:spcPts val="3000"/>
              </a:lnSpc>
            </a:pPr>
            <a:r>
              <a:rPr lang="it-IT" sz="2000" b="0" dirty="0">
                <a:solidFill>
                  <a:srgbClr val="000066"/>
                </a:solidFill>
              </a:rPr>
              <a:t>Macroaree territoriali</a:t>
            </a:r>
          </a:p>
        </p:txBody>
      </p:sp>
      <p:sp>
        <p:nvSpPr>
          <p:cNvPr id="8" name="CasellaDiTesto 7">
            <a:extLst>
              <a:ext uri="{FF2B5EF4-FFF2-40B4-BE49-F238E27FC236}">
                <a16:creationId xmlns:a16="http://schemas.microsoft.com/office/drawing/2014/main" id="{17EDAF65-9BD6-4F7A-891B-2B9AB2FAFAD9}"/>
              </a:ext>
            </a:extLst>
          </p:cNvPr>
          <p:cNvSpPr txBox="1"/>
          <p:nvPr/>
        </p:nvSpPr>
        <p:spPr>
          <a:xfrm>
            <a:off x="3230865" y="1565722"/>
            <a:ext cx="7048335" cy="360363"/>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Var. % 2024 su 2023</a:t>
            </a:r>
            <a:endParaRPr lang="en-US" dirty="0"/>
          </a:p>
        </p:txBody>
      </p:sp>
      <p:sp>
        <p:nvSpPr>
          <p:cNvPr id="6" name="CasellaDiTesto 10">
            <a:extLst>
              <a:ext uri="{FF2B5EF4-FFF2-40B4-BE49-F238E27FC236}">
                <a16:creationId xmlns:a16="http://schemas.microsoft.com/office/drawing/2014/main" id="{E804635A-8D45-6C11-4493-12D15198524E}"/>
              </a:ext>
            </a:extLst>
          </p:cNvPr>
          <p:cNvSpPr txBox="1">
            <a:spLocks noChangeArrowheads="1"/>
          </p:cNvSpPr>
          <p:nvPr/>
        </p:nvSpPr>
        <p:spPr bwMode="auto">
          <a:xfrm>
            <a:off x="3176" y="4179813"/>
            <a:ext cx="2409824" cy="298810"/>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0325" indent="-60325"/>
            <a:r>
              <a:rPr lang="it-IT" altLang="it-IT" sz="900" dirty="0">
                <a:solidFill>
                  <a:srgbClr val="E41F13"/>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p:txBody>
      </p:sp>
      <p:sp>
        <p:nvSpPr>
          <p:cNvPr id="7" name="Freccia a pentagono 6">
            <a:extLst>
              <a:ext uri="{FF2B5EF4-FFF2-40B4-BE49-F238E27FC236}">
                <a16:creationId xmlns:a16="http://schemas.microsoft.com/office/drawing/2014/main" id="{FB558BB9-C14D-1965-FAF5-6EA06DEE64E7}"/>
              </a:ext>
            </a:extLst>
          </p:cNvPr>
          <p:cNvSpPr/>
          <p:nvPr/>
        </p:nvSpPr>
        <p:spPr>
          <a:xfrm>
            <a:off x="27007" y="2571439"/>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5" name="Gruppo 4">
            <a:extLst>
              <a:ext uri="{FF2B5EF4-FFF2-40B4-BE49-F238E27FC236}">
                <a16:creationId xmlns:a16="http://schemas.microsoft.com/office/drawing/2014/main" id="{00815DC1-F987-E226-EB01-4B580575600E}"/>
              </a:ext>
            </a:extLst>
          </p:cNvPr>
          <p:cNvGrpSpPr/>
          <p:nvPr/>
        </p:nvGrpSpPr>
        <p:grpSpPr>
          <a:xfrm>
            <a:off x="39614" y="0"/>
            <a:ext cx="1512168" cy="281843"/>
            <a:chOff x="39614" y="0"/>
            <a:chExt cx="1512168" cy="281843"/>
          </a:xfrm>
        </p:grpSpPr>
        <p:sp>
          <p:nvSpPr>
            <p:cNvPr id="9" name="Rettangolo 8">
              <a:hlinkClick r:id="rId2" action="ppaction://hlinksldjump"/>
              <a:extLst>
                <a:ext uri="{FF2B5EF4-FFF2-40B4-BE49-F238E27FC236}">
                  <a16:creationId xmlns:a16="http://schemas.microsoft.com/office/drawing/2014/main" id="{179F3151-19BF-1B55-922A-E470DBB48E2D}"/>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10" name="Freccia a destra 9">
              <a:hlinkClick r:id="rId2" action="ppaction://hlinksldjump"/>
              <a:extLst>
                <a:ext uri="{FF2B5EF4-FFF2-40B4-BE49-F238E27FC236}">
                  <a16:creationId xmlns:a16="http://schemas.microsoft.com/office/drawing/2014/main" id="{0DB6EF72-A960-C662-87E8-405728AA8550}"/>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a:extLst>
              <a:ext uri="{FF2B5EF4-FFF2-40B4-BE49-F238E27FC236}">
                <a16:creationId xmlns:a16="http://schemas.microsoft.com/office/drawing/2014/main" id="{10BF6D2E-5443-12E6-3A1B-D0BB44B7F5E6}"/>
              </a:ext>
            </a:extLst>
          </p:cNvPr>
          <p:cNvSpPr txBox="1"/>
          <p:nvPr/>
        </p:nvSpPr>
        <p:spPr>
          <a:xfrm>
            <a:off x="10356000" y="2169000"/>
            <a:ext cx="1836000" cy="2800767"/>
          </a:xfrm>
          <a:prstGeom prst="rect">
            <a:avLst/>
          </a:prstGeom>
          <a:solidFill>
            <a:srgbClr val="FFFFFF"/>
          </a:solidFill>
        </p:spPr>
        <p:txBody>
          <a:bodyPr wrap="square" rtlCol="0">
            <a:sp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Sul piano territoriale, il calo di fatturato è concentrato nel Nord-ovest e nel Nord-est. Nel Sud, invece, si registra un incremento del 3,1% e nel centro del 2,1%.</a:t>
            </a:r>
          </a:p>
        </p:txBody>
      </p:sp>
      <p:graphicFrame>
        <p:nvGraphicFramePr>
          <p:cNvPr id="11" name="Grafico 10">
            <a:extLst>
              <a:ext uri="{FF2B5EF4-FFF2-40B4-BE49-F238E27FC236}">
                <a16:creationId xmlns:a16="http://schemas.microsoft.com/office/drawing/2014/main" id="{84819CA0-ECC2-8383-7834-15B847586EC9}"/>
              </a:ext>
            </a:extLst>
          </p:cNvPr>
          <p:cNvGraphicFramePr>
            <a:graphicFrameLocks/>
          </p:cNvGraphicFramePr>
          <p:nvPr>
            <p:extLst>
              <p:ext uri="{D42A27DB-BD31-4B8C-83A1-F6EECF244321}">
                <p14:modId xmlns:p14="http://schemas.microsoft.com/office/powerpoint/2010/main" val="2965845212"/>
              </p:ext>
            </p:extLst>
          </p:nvPr>
        </p:nvGraphicFramePr>
        <p:xfrm>
          <a:off x="3216473" y="2169001"/>
          <a:ext cx="7139527" cy="307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FC2A6-3C4A-73B1-B582-F2B2BF95D0D2}"/>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936C6FA7-38E1-10F4-5FFC-581E4BA4D69E}"/>
              </a:ext>
            </a:extLst>
          </p:cNvPr>
          <p:cNvSpPr txBox="1"/>
          <p:nvPr/>
        </p:nvSpPr>
        <p:spPr>
          <a:xfrm>
            <a:off x="460512" y="358349"/>
            <a:ext cx="7464152" cy="861774"/>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pPr>
              <a:lnSpc>
                <a:spcPts val="3000"/>
              </a:lnSpc>
            </a:pPr>
            <a:r>
              <a:rPr lang="it-IT" sz="2400" dirty="0">
                <a:solidFill>
                  <a:srgbClr val="000066"/>
                </a:solidFill>
              </a:rPr>
              <a:t>Dipendenti</a:t>
            </a:r>
          </a:p>
          <a:p>
            <a:pPr>
              <a:lnSpc>
                <a:spcPts val="3000"/>
              </a:lnSpc>
            </a:pPr>
            <a:r>
              <a:rPr lang="it-IT" sz="2000" b="0" dirty="0">
                <a:solidFill>
                  <a:srgbClr val="000066"/>
                </a:solidFill>
              </a:rPr>
              <a:t>Società per classi di fatturato (in milioni di euro)</a:t>
            </a:r>
          </a:p>
        </p:txBody>
      </p:sp>
      <p:sp>
        <p:nvSpPr>
          <p:cNvPr id="8" name="CasellaDiTesto 7">
            <a:extLst>
              <a:ext uri="{FF2B5EF4-FFF2-40B4-BE49-F238E27FC236}">
                <a16:creationId xmlns:a16="http://schemas.microsoft.com/office/drawing/2014/main" id="{AA8DAE3E-0055-E1A1-435C-254EFEA1EE26}"/>
              </a:ext>
            </a:extLst>
          </p:cNvPr>
          <p:cNvSpPr txBox="1"/>
          <p:nvPr/>
        </p:nvSpPr>
        <p:spPr>
          <a:xfrm>
            <a:off x="3215680" y="1784074"/>
            <a:ext cx="7920000" cy="360363"/>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Var. % 2024 su 2023</a:t>
            </a:r>
            <a:endParaRPr lang="en-US" dirty="0"/>
          </a:p>
        </p:txBody>
      </p:sp>
      <p:sp>
        <p:nvSpPr>
          <p:cNvPr id="5" name="CasellaDiTesto 10">
            <a:extLst>
              <a:ext uri="{FF2B5EF4-FFF2-40B4-BE49-F238E27FC236}">
                <a16:creationId xmlns:a16="http://schemas.microsoft.com/office/drawing/2014/main" id="{ED0C7C5C-C684-182A-0D78-D424914EA32C}"/>
              </a:ext>
            </a:extLst>
          </p:cNvPr>
          <p:cNvSpPr txBox="1">
            <a:spLocks noChangeArrowheads="1"/>
          </p:cNvSpPr>
          <p:nvPr/>
        </p:nvSpPr>
        <p:spPr bwMode="auto">
          <a:xfrm>
            <a:off x="2381" y="4167344"/>
            <a:ext cx="2416800"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 indent="-57150"/>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57150" indent="-57150"/>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6" name="Freccia a pentagono 5">
            <a:extLst>
              <a:ext uri="{FF2B5EF4-FFF2-40B4-BE49-F238E27FC236}">
                <a16:creationId xmlns:a16="http://schemas.microsoft.com/office/drawing/2014/main" id="{9404CA27-9C74-CB75-0050-716098E3A1FC}"/>
              </a:ext>
            </a:extLst>
          </p:cNvPr>
          <p:cNvSpPr/>
          <p:nvPr/>
        </p:nvSpPr>
        <p:spPr>
          <a:xfrm>
            <a:off x="27007" y="2571439"/>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4" name="Gruppo 3">
            <a:extLst>
              <a:ext uri="{FF2B5EF4-FFF2-40B4-BE49-F238E27FC236}">
                <a16:creationId xmlns:a16="http://schemas.microsoft.com/office/drawing/2014/main" id="{5777FAD3-9AC6-B39A-520E-2E068A8B0906}"/>
              </a:ext>
            </a:extLst>
          </p:cNvPr>
          <p:cNvGrpSpPr/>
          <p:nvPr/>
        </p:nvGrpSpPr>
        <p:grpSpPr>
          <a:xfrm>
            <a:off x="39614" y="0"/>
            <a:ext cx="1512168" cy="281843"/>
            <a:chOff x="39614" y="0"/>
            <a:chExt cx="1512168" cy="281843"/>
          </a:xfrm>
        </p:grpSpPr>
        <p:sp>
          <p:nvSpPr>
            <p:cNvPr id="7" name="Rettangolo 6">
              <a:hlinkClick r:id="rId2" action="ppaction://hlinksldjump"/>
              <a:extLst>
                <a:ext uri="{FF2B5EF4-FFF2-40B4-BE49-F238E27FC236}">
                  <a16:creationId xmlns:a16="http://schemas.microsoft.com/office/drawing/2014/main" id="{4A694FBD-73A4-5CE1-6F14-C702D4D77C1B}"/>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9" name="Freccia a destra 8">
              <a:hlinkClick r:id="rId2" action="ppaction://hlinksldjump"/>
              <a:extLst>
                <a:ext uri="{FF2B5EF4-FFF2-40B4-BE49-F238E27FC236}">
                  <a16:creationId xmlns:a16="http://schemas.microsoft.com/office/drawing/2014/main" id="{E34675E8-0E1B-45D2-09CB-9899A1BB5E25}"/>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a:extLst>
              <a:ext uri="{FF2B5EF4-FFF2-40B4-BE49-F238E27FC236}">
                <a16:creationId xmlns:a16="http://schemas.microsoft.com/office/drawing/2014/main" id="{A73B98AC-8C2C-04C6-ECF4-F194975F8F46}"/>
              </a:ext>
            </a:extLst>
          </p:cNvPr>
          <p:cNvSpPr txBox="1"/>
          <p:nvPr/>
        </p:nvSpPr>
        <p:spPr>
          <a:xfrm>
            <a:off x="10320000" y="2093336"/>
            <a:ext cx="1872000" cy="2062103"/>
          </a:xfrm>
          <a:prstGeom prst="rect">
            <a:avLst/>
          </a:prstGeom>
          <a:solidFill>
            <a:srgbClr val="FFFFFF"/>
          </a:solidFill>
        </p:spPr>
        <p:txBody>
          <a:bodyPr wrap="square" lIns="36000" rIns="72000" rtlCol="0">
            <a:sp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Forte incremento dei dipendenti nelle micro imprese. </a:t>
            </a:r>
          </a:p>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Aumenti importanti in tutte le classi dimensionali.</a:t>
            </a:r>
          </a:p>
        </p:txBody>
      </p:sp>
      <p:graphicFrame>
        <p:nvGraphicFramePr>
          <p:cNvPr id="11" name="Grafico 10">
            <a:extLst>
              <a:ext uri="{FF2B5EF4-FFF2-40B4-BE49-F238E27FC236}">
                <a16:creationId xmlns:a16="http://schemas.microsoft.com/office/drawing/2014/main" id="{ADC89262-09B0-3452-3FAA-F1406D1C7E01}"/>
              </a:ext>
            </a:extLst>
          </p:cNvPr>
          <p:cNvGraphicFramePr>
            <a:graphicFrameLocks/>
          </p:cNvGraphicFramePr>
          <p:nvPr>
            <p:extLst>
              <p:ext uri="{D42A27DB-BD31-4B8C-83A1-F6EECF244321}">
                <p14:modId xmlns:p14="http://schemas.microsoft.com/office/powerpoint/2010/main" val="232074577"/>
              </p:ext>
            </p:extLst>
          </p:nvPr>
        </p:nvGraphicFramePr>
        <p:xfrm>
          <a:off x="3215681" y="2095088"/>
          <a:ext cx="7104320" cy="3450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039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6760F375-8654-4247-8128-DEB4787052BE}"/>
              </a:ext>
            </a:extLst>
          </p:cNvPr>
          <p:cNvSpPr txBox="1"/>
          <p:nvPr/>
        </p:nvSpPr>
        <p:spPr>
          <a:xfrm>
            <a:off x="460512" y="358806"/>
            <a:ext cx="7464152" cy="861774"/>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pPr>
              <a:lnSpc>
                <a:spcPts val="3000"/>
              </a:lnSpc>
            </a:pPr>
            <a:r>
              <a:rPr lang="it-IT" sz="2400" dirty="0">
                <a:solidFill>
                  <a:srgbClr val="000066"/>
                </a:solidFill>
              </a:rPr>
              <a:t>Dipendenti</a:t>
            </a:r>
          </a:p>
          <a:p>
            <a:pPr>
              <a:lnSpc>
                <a:spcPts val="3000"/>
              </a:lnSpc>
            </a:pPr>
            <a:r>
              <a:rPr lang="it-IT" sz="2000" b="0" dirty="0">
                <a:solidFill>
                  <a:srgbClr val="000066"/>
                </a:solidFill>
              </a:rPr>
              <a:t>Società per macroarea territoriale</a:t>
            </a:r>
            <a:endParaRPr lang="it-IT" sz="2400" b="0" dirty="0">
              <a:solidFill>
                <a:srgbClr val="000066"/>
              </a:solidFill>
            </a:endParaRPr>
          </a:p>
        </p:txBody>
      </p:sp>
      <p:sp>
        <p:nvSpPr>
          <p:cNvPr id="8" name="CasellaDiTesto 7">
            <a:extLst>
              <a:ext uri="{FF2B5EF4-FFF2-40B4-BE49-F238E27FC236}">
                <a16:creationId xmlns:a16="http://schemas.microsoft.com/office/drawing/2014/main" id="{1849AB5A-4726-4968-BD97-D7C46D17342D}"/>
              </a:ext>
            </a:extLst>
          </p:cNvPr>
          <p:cNvSpPr txBox="1"/>
          <p:nvPr/>
        </p:nvSpPr>
        <p:spPr>
          <a:xfrm>
            <a:off x="3219418" y="1613670"/>
            <a:ext cx="6986511" cy="360363"/>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Var. % 2024 su 2023</a:t>
            </a:r>
            <a:endParaRPr lang="en-US" dirty="0"/>
          </a:p>
        </p:txBody>
      </p:sp>
      <p:sp>
        <p:nvSpPr>
          <p:cNvPr id="5" name="CasellaDiTesto 10">
            <a:extLst>
              <a:ext uri="{FF2B5EF4-FFF2-40B4-BE49-F238E27FC236}">
                <a16:creationId xmlns:a16="http://schemas.microsoft.com/office/drawing/2014/main" id="{526A6989-B586-BF20-68AD-5DD2801201C6}"/>
              </a:ext>
            </a:extLst>
          </p:cNvPr>
          <p:cNvSpPr txBox="1">
            <a:spLocks noChangeArrowheads="1"/>
          </p:cNvSpPr>
          <p:nvPr/>
        </p:nvSpPr>
        <p:spPr bwMode="auto">
          <a:xfrm>
            <a:off x="0" y="4160201"/>
            <a:ext cx="2425700" cy="298810"/>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3500" indent="-63500"/>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p:txBody>
      </p:sp>
      <p:sp>
        <p:nvSpPr>
          <p:cNvPr id="6" name="Freccia a pentagono 5">
            <a:extLst>
              <a:ext uri="{FF2B5EF4-FFF2-40B4-BE49-F238E27FC236}">
                <a16:creationId xmlns:a16="http://schemas.microsoft.com/office/drawing/2014/main" id="{66B2CB79-419E-4907-B3E4-EABC50453451}"/>
              </a:ext>
            </a:extLst>
          </p:cNvPr>
          <p:cNvSpPr/>
          <p:nvPr/>
        </p:nvSpPr>
        <p:spPr>
          <a:xfrm>
            <a:off x="27007" y="2571439"/>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3" name="Gruppo 2">
            <a:extLst>
              <a:ext uri="{FF2B5EF4-FFF2-40B4-BE49-F238E27FC236}">
                <a16:creationId xmlns:a16="http://schemas.microsoft.com/office/drawing/2014/main" id="{74EA4BC7-3B29-2A8C-DC20-540C9644F7B8}"/>
              </a:ext>
            </a:extLst>
          </p:cNvPr>
          <p:cNvGrpSpPr/>
          <p:nvPr/>
        </p:nvGrpSpPr>
        <p:grpSpPr>
          <a:xfrm>
            <a:off x="39614" y="0"/>
            <a:ext cx="1512168" cy="281843"/>
            <a:chOff x="39614" y="0"/>
            <a:chExt cx="1512168" cy="281843"/>
          </a:xfrm>
        </p:grpSpPr>
        <p:sp>
          <p:nvSpPr>
            <p:cNvPr id="7" name="Rettangolo 6">
              <a:hlinkClick r:id="rId2" action="ppaction://hlinksldjump"/>
              <a:extLst>
                <a:ext uri="{FF2B5EF4-FFF2-40B4-BE49-F238E27FC236}">
                  <a16:creationId xmlns:a16="http://schemas.microsoft.com/office/drawing/2014/main" id="{9884A8C0-FA68-FF58-BE17-789F5B63F9AB}"/>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9" name="Freccia a destra 8">
              <a:hlinkClick r:id="rId2" action="ppaction://hlinksldjump"/>
              <a:extLst>
                <a:ext uri="{FF2B5EF4-FFF2-40B4-BE49-F238E27FC236}">
                  <a16:creationId xmlns:a16="http://schemas.microsoft.com/office/drawing/2014/main" id="{C06071B6-5E49-4530-D34A-55CFF8B0F3B3}"/>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a:extLst>
              <a:ext uri="{FF2B5EF4-FFF2-40B4-BE49-F238E27FC236}">
                <a16:creationId xmlns:a16="http://schemas.microsoft.com/office/drawing/2014/main" id="{FCDA6471-D784-506C-C1A7-DE471A50716E}"/>
              </a:ext>
            </a:extLst>
          </p:cNvPr>
          <p:cNvSpPr txBox="1"/>
          <p:nvPr/>
        </p:nvSpPr>
        <p:spPr>
          <a:xfrm>
            <a:off x="10139696" y="1974033"/>
            <a:ext cx="2057929" cy="1814815"/>
          </a:xfrm>
          <a:prstGeom prst="rect">
            <a:avLst/>
          </a:prstGeom>
          <a:solidFill>
            <a:srgbClr val="FFFFFF"/>
          </a:solidFill>
        </p:spPr>
        <p:txBody>
          <a:bodyPr wrap="square" lIns="36000" rIns="0" rtlCol="0">
            <a:no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Sul piano territoriale, spiccano gli incrementi sostenuti e superiori alla media del Nord-est (26,2%) e del Sud (+13,7%). </a:t>
            </a:r>
          </a:p>
        </p:txBody>
      </p:sp>
      <p:graphicFrame>
        <p:nvGraphicFramePr>
          <p:cNvPr id="11" name="Grafico 10">
            <a:extLst>
              <a:ext uri="{FF2B5EF4-FFF2-40B4-BE49-F238E27FC236}">
                <a16:creationId xmlns:a16="http://schemas.microsoft.com/office/drawing/2014/main" id="{6E9D90DD-2EB6-4474-B287-C08C0B80ACF4}"/>
              </a:ext>
            </a:extLst>
          </p:cNvPr>
          <p:cNvGraphicFramePr>
            <a:graphicFrameLocks/>
          </p:cNvGraphicFramePr>
          <p:nvPr>
            <p:extLst>
              <p:ext uri="{D42A27DB-BD31-4B8C-83A1-F6EECF244321}">
                <p14:modId xmlns:p14="http://schemas.microsoft.com/office/powerpoint/2010/main" val="2015329074"/>
              </p:ext>
            </p:extLst>
          </p:nvPr>
        </p:nvGraphicFramePr>
        <p:xfrm>
          <a:off x="3195007" y="1974033"/>
          <a:ext cx="6939064" cy="3521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07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F1B3F7A0-B3D8-4800-B0A3-83C3E677A189}"/>
              </a:ext>
            </a:extLst>
          </p:cNvPr>
          <p:cNvSpPr txBox="1"/>
          <p:nvPr/>
        </p:nvSpPr>
        <p:spPr>
          <a:xfrm>
            <a:off x="3195007" y="1717183"/>
            <a:ext cx="7052993" cy="360363"/>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Quota % 2023 e 2024</a:t>
            </a:r>
            <a:endParaRPr lang="en-US" dirty="0"/>
          </a:p>
        </p:txBody>
      </p:sp>
      <p:sp>
        <p:nvSpPr>
          <p:cNvPr id="10" name="CasellaDiTesto 9">
            <a:extLst>
              <a:ext uri="{FF2B5EF4-FFF2-40B4-BE49-F238E27FC236}">
                <a16:creationId xmlns:a16="http://schemas.microsoft.com/office/drawing/2014/main" id="{74BA3601-C35A-4294-9E48-2BF02EA645FA}"/>
              </a:ext>
            </a:extLst>
          </p:cNvPr>
          <p:cNvSpPr txBox="1"/>
          <p:nvPr/>
        </p:nvSpPr>
        <p:spPr>
          <a:xfrm>
            <a:off x="453976" y="360926"/>
            <a:ext cx="7680176" cy="861774"/>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pPr>
              <a:lnSpc>
                <a:spcPts val="3000"/>
              </a:lnSpc>
            </a:pPr>
            <a:r>
              <a:rPr lang="it-IT" sz="2400" dirty="0">
                <a:solidFill>
                  <a:srgbClr val="000066"/>
                </a:solidFill>
              </a:rPr>
              <a:t>Società in utile</a:t>
            </a:r>
          </a:p>
          <a:p>
            <a:pPr>
              <a:lnSpc>
                <a:spcPts val="3000"/>
              </a:lnSpc>
            </a:pPr>
            <a:r>
              <a:rPr lang="it-IT" sz="2000" b="0" dirty="0">
                <a:solidFill>
                  <a:srgbClr val="000066"/>
                </a:solidFill>
              </a:rPr>
              <a:t>Società per classi di fatturato in milioni di euro</a:t>
            </a:r>
            <a:endParaRPr lang="it-IT" sz="2400" b="0" dirty="0">
              <a:solidFill>
                <a:srgbClr val="000066"/>
              </a:solidFill>
            </a:endParaRPr>
          </a:p>
        </p:txBody>
      </p:sp>
      <p:sp>
        <p:nvSpPr>
          <p:cNvPr id="3" name="CasellaDiTesto 10">
            <a:extLst>
              <a:ext uri="{FF2B5EF4-FFF2-40B4-BE49-F238E27FC236}">
                <a16:creationId xmlns:a16="http://schemas.microsoft.com/office/drawing/2014/main" id="{478C6FA3-83AF-4DB4-C752-A1A858A6BBC9}"/>
              </a:ext>
            </a:extLst>
          </p:cNvPr>
          <p:cNvSpPr txBox="1">
            <a:spLocks noChangeArrowheads="1"/>
          </p:cNvSpPr>
          <p:nvPr/>
        </p:nvSpPr>
        <p:spPr bwMode="auto">
          <a:xfrm>
            <a:off x="-1" y="4181165"/>
            <a:ext cx="2416969"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5088" indent="-65088"/>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5" name="Freccia a pentagono 4">
            <a:extLst>
              <a:ext uri="{FF2B5EF4-FFF2-40B4-BE49-F238E27FC236}">
                <a16:creationId xmlns:a16="http://schemas.microsoft.com/office/drawing/2014/main" id="{CC614998-2ABF-3D1C-AB06-5FE004BF5BB2}"/>
              </a:ext>
            </a:extLst>
          </p:cNvPr>
          <p:cNvSpPr/>
          <p:nvPr/>
        </p:nvSpPr>
        <p:spPr>
          <a:xfrm>
            <a:off x="27007" y="2571439"/>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4" name="Gruppo 3">
            <a:extLst>
              <a:ext uri="{FF2B5EF4-FFF2-40B4-BE49-F238E27FC236}">
                <a16:creationId xmlns:a16="http://schemas.microsoft.com/office/drawing/2014/main" id="{0A55A290-805D-D672-2B0E-62415155D981}"/>
              </a:ext>
            </a:extLst>
          </p:cNvPr>
          <p:cNvGrpSpPr/>
          <p:nvPr/>
        </p:nvGrpSpPr>
        <p:grpSpPr>
          <a:xfrm>
            <a:off x="39614" y="0"/>
            <a:ext cx="1512168" cy="281843"/>
            <a:chOff x="39614" y="0"/>
            <a:chExt cx="1512168" cy="281843"/>
          </a:xfrm>
        </p:grpSpPr>
        <p:sp>
          <p:nvSpPr>
            <p:cNvPr id="6" name="Rettangolo 5">
              <a:hlinkClick r:id="rId2" action="ppaction://hlinksldjump"/>
              <a:extLst>
                <a:ext uri="{FF2B5EF4-FFF2-40B4-BE49-F238E27FC236}">
                  <a16:creationId xmlns:a16="http://schemas.microsoft.com/office/drawing/2014/main" id="{455F995D-F209-8D96-1460-F09ABD2DC4C1}"/>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7" name="Freccia a destra 6">
              <a:hlinkClick r:id="rId2" action="ppaction://hlinksldjump"/>
              <a:extLst>
                <a:ext uri="{FF2B5EF4-FFF2-40B4-BE49-F238E27FC236}">
                  <a16:creationId xmlns:a16="http://schemas.microsoft.com/office/drawing/2014/main" id="{E4C17005-EB2D-BB6C-A186-178E5E27A8E2}"/>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a:extLst>
              <a:ext uri="{FF2B5EF4-FFF2-40B4-BE49-F238E27FC236}">
                <a16:creationId xmlns:a16="http://schemas.microsoft.com/office/drawing/2014/main" id="{8F2884C8-E772-3129-FBFC-55189C22DE71}"/>
              </a:ext>
            </a:extLst>
          </p:cNvPr>
          <p:cNvSpPr txBox="1"/>
          <p:nvPr/>
        </p:nvSpPr>
        <p:spPr>
          <a:xfrm>
            <a:off x="10245542" y="2108293"/>
            <a:ext cx="1944000" cy="3539430"/>
          </a:xfrm>
          <a:prstGeom prst="rect">
            <a:avLst/>
          </a:prstGeom>
          <a:solidFill>
            <a:srgbClr val="FFFFFF"/>
          </a:solidFill>
        </p:spPr>
        <p:txBody>
          <a:bodyPr wrap="square" rtlCol="0">
            <a:sp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Si assesta all’84,2% la quota delle società di capitali italiane che chiudono il bilancio in utile. È tra le </a:t>
            </a:r>
            <a:r>
              <a:rPr lang="it-IT"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pmi</a:t>
            </a:r>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che si verifica la quota più elevata, mentre tra le micro si registra un calo leggermente più ampio (-0,6%).</a:t>
            </a:r>
          </a:p>
        </p:txBody>
      </p:sp>
      <p:graphicFrame>
        <p:nvGraphicFramePr>
          <p:cNvPr id="11" name="Grafico 10">
            <a:extLst>
              <a:ext uri="{FF2B5EF4-FFF2-40B4-BE49-F238E27FC236}">
                <a16:creationId xmlns:a16="http://schemas.microsoft.com/office/drawing/2014/main" id="{8C9FF978-082D-4148-9E9D-14495BE9154E}"/>
              </a:ext>
            </a:extLst>
          </p:cNvPr>
          <p:cNvGraphicFramePr>
            <a:graphicFrameLocks/>
          </p:cNvGraphicFramePr>
          <p:nvPr>
            <p:extLst>
              <p:ext uri="{D42A27DB-BD31-4B8C-83A1-F6EECF244321}">
                <p14:modId xmlns:p14="http://schemas.microsoft.com/office/powerpoint/2010/main" val="1316297407"/>
              </p:ext>
            </p:extLst>
          </p:nvPr>
        </p:nvGraphicFramePr>
        <p:xfrm>
          <a:off x="3209280" y="2120893"/>
          <a:ext cx="7036262" cy="35394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6F2C7-7B7A-CA4C-E6E0-7617C89C5CBD}"/>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A779C6B3-5E6A-C4D5-492F-D007F41EB2CB}"/>
              </a:ext>
            </a:extLst>
          </p:cNvPr>
          <p:cNvSpPr txBox="1"/>
          <p:nvPr/>
        </p:nvSpPr>
        <p:spPr>
          <a:xfrm>
            <a:off x="453976" y="355080"/>
            <a:ext cx="6722144" cy="861774"/>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pPr>
              <a:lnSpc>
                <a:spcPts val="3000"/>
              </a:lnSpc>
            </a:pPr>
            <a:r>
              <a:rPr lang="it-IT" sz="2400" dirty="0">
                <a:solidFill>
                  <a:srgbClr val="000066"/>
                </a:solidFill>
              </a:rPr>
              <a:t>Società in utile</a:t>
            </a:r>
          </a:p>
          <a:p>
            <a:pPr>
              <a:lnSpc>
                <a:spcPts val="3000"/>
              </a:lnSpc>
            </a:pPr>
            <a:r>
              <a:rPr lang="it-IT" sz="2000" b="0" dirty="0">
                <a:solidFill>
                  <a:srgbClr val="000066"/>
                </a:solidFill>
              </a:rPr>
              <a:t>Società per macroarea territoriale</a:t>
            </a:r>
            <a:endParaRPr lang="it-IT" sz="2400" b="0" dirty="0">
              <a:solidFill>
                <a:srgbClr val="000066"/>
              </a:solidFill>
            </a:endParaRPr>
          </a:p>
        </p:txBody>
      </p:sp>
      <p:sp>
        <p:nvSpPr>
          <p:cNvPr id="8" name="CasellaDiTesto 7">
            <a:extLst>
              <a:ext uri="{FF2B5EF4-FFF2-40B4-BE49-F238E27FC236}">
                <a16:creationId xmlns:a16="http://schemas.microsoft.com/office/drawing/2014/main" id="{A37FDE06-E69A-A0C1-7B7F-8161EAB5AC5F}"/>
              </a:ext>
            </a:extLst>
          </p:cNvPr>
          <p:cNvSpPr txBox="1"/>
          <p:nvPr/>
        </p:nvSpPr>
        <p:spPr>
          <a:xfrm>
            <a:off x="3239950" y="1651226"/>
            <a:ext cx="6948174" cy="360363"/>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Quota % anni 2023 e 2024</a:t>
            </a:r>
            <a:endParaRPr lang="en-US" dirty="0"/>
          </a:p>
        </p:txBody>
      </p:sp>
      <p:sp>
        <p:nvSpPr>
          <p:cNvPr id="5" name="Freccia a pentagono 4">
            <a:extLst>
              <a:ext uri="{FF2B5EF4-FFF2-40B4-BE49-F238E27FC236}">
                <a16:creationId xmlns:a16="http://schemas.microsoft.com/office/drawing/2014/main" id="{27AC069E-8513-3303-9E2E-1DBCA6B07E5D}"/>
              </a:ext>
            </a:extLst>
          </p:cNvPr>
          <p:cNvSpPr/>
          <p:nvPr/>
        </p:nvSpPr>
        <p:spPr>
          <a:xfrm>
            <a:off x="27007" y="2571439"/>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3" name="Gruppo 2">
            <a:extLst>
              <a:ext uri="{FF2B5EF4-FFF2-40B4-BE49-F238E27FC236}">
                <a16:creationId xmlns:a16="http://schemas.microsoft.com/office/drawing/2014/main" id="{3140C064-B9E0-4D4B-EC57-94BE46F75057}"/>
              </a:ext>
            </a:extLst>
          </p:cNvPr>
          <p:cNvGrpSpPr/>
          <p:nvPr/>
        </p:nvGrpSpPr>
        <p:grpSpPr>
          <a:xfrm>
            <a:off x="39614" y="0"/>
            <a:ext cx="1512168" cy="281843"/>
            <a:chOff x="39614" y="0"/>
            <a:chExt cx="1512168" cy="281843"/>
          </a:xfrm>
        </p:grpSpPr>
        <p:sp>
          <p:nvSpPr>
            <p:cNvPr id="6" name="Rettangolo 5">
              <a:hlinkClick r:id="rId2" action="ppaction://hlinksldjump"/>
              <a:extLst>
                <a:ext uri="{FF2B5EF4-FFF2-40B4-BE49-F238E27FC236}">
                  <a16:creationId xmlns:a16="http://schemas.microsoft.com/office/drawing/2014/main" id="{A0626365-6D98-0E46-8ECB-1EA172F17758}"/>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7" name="Freccia a destra 6">
              <a:hlinkClick r:id="rId2" action="ppaction://hlinksldjump"/>
              <a:extLst>
                <a:ext uri="{FF2B5EF4-FFF2-40B4-BE49-F238E27FC236}">
                  <a16:creationId xmlns:a16="http://schemas.microsoft.com/office/drawing/2014/main" id="{41A9A86A-BA9A-97D2-71BC-7E869F316425}"/>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10">
            <a:extLst>
              <a:ext uri="{FF2B5EF4-FFF2-40B4-BE49-F238E27FC236}">
                <a16:creationId xmlns:a16="http://schemas.microsoft.com/office/drawing/2014/main" id="{04FF5533-E2E7-DC5E-B12A-F4915D324915}"/>
              </a:ext>
            </a:extLst>
          </p:cNvPr>
          <p:cNvSpPr txBox="1">
            <a:spLocks noChangeArrowheads="1"/>
          </p:cNvSpPr>
          <p:nvPr/>
        </p:nvSpPr>
        <p:spPr bwMode="auto">
          <a:xfrm>
            <a:off x="-1" y="4181165"/>
            <a:ext cx="2416969" cy="298810"/>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p:txBody>
      </p:sp>
      <p:sp>
        <p:nvSpPr>
          <p:cNvPr id="2" name="CasellaDiTesto 1">
            <a:extLst>
              <a:ext uri="{FF2B5EF4-FFF2-40B4-BE49-F238E27FC236}">
                <a16:creationId xmlns:a16="http://schemas.microsoft.com/office/drawing/2014/main" id="{9B098EA1-A85C-8592-0132-495585FB93E2}"/>
              </a:ext>
            </a:extLst>
          </p:cNvPr>
          <p:cNvSpPr txBox="1"/>
          <p:nvPr/>
        </p:nvSpPr>
        <p:spPr>
          <a:xfrm>
            <a:off x="10186139" y="2006628"/>
            <a:ext cx="2003876" cy="2308324"/>
          </a:xfrm>
          <a:prstGeom prst="rect">
            <a:avLst/>
          </a:prstGeom>
          <a:solidFill>
            <a:srgbClr val="FFFFFF"/>
          </a:solidFill>
        </p:spPr>
        <p:txBody>
          <a:bodyPr wrap="square" rtlCol="0">
            <a:sp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Nel Sud si registra la quota più elevata di società in utile (86,9%), anche se in calo, mentre nel Nord-ovest si registra la quota più bassa (82,9%).</a:t>
            </a:r>
          </a:p>
        </p:txBody>
      </p:sp>
      <p:graphicFrame>
        <p:nvGraphicFramePr>
          <p:cNvPr id="11" name="Grafico 10">
            <a:extLst>
              <a:ext uri="{FF2B5EF4-FFF2-40B4-BE49-F238E27FC236}">
                <a16:creationId xmlns:a16="http://schemas.microsoft.com/office/drawing/2014/main" id="{323DDDAB-3207-4698-923B-7B0DF0143B2D}"/>
              </a:ext>
            </a:extLst>
          </p:cNvPr>
          <p:cNvGraphicFramePr>
            <a:graphicFrameLocks/>
          </p:cNvGraphicFramePr>
          <p:nvPr>
            <p:extLst>
              <p:ext uri="{D42A27DB-BD31-4B8C-83A1-F6EECF244321}">
                <p14:modId xmlns:p14="http://schemas.microsoft.com/office/powerpoint/2010/main" val="3368600739"/>
              </p:ext>
            </p:extLst>
          </p:nvPr>
        </p:nvGraphicFramePr>
        <p:xfrm>
          <a:off x="3237965" y="2006628"/>
          <a:ext cx="6948174" cy="3387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857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28ECA-6253-020D-DDC9-D0FEF4475083}"/>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637AA79A-AA89-44A6-4AAA-11D42AFC3578}"/>
              </a:ext>
            </a:extLst>
          </p:cNvPr>
          <p:cNvSpPr txBox="1"/>
          <p:nvPr/>
        </p:nvSpPr>
        <p:spPr>
          <a:xfrm>
            <a:off x="1509600" y="2003936"/>
            <a:ext cx="9631226" cy="1733808"/>
          </a:xfrm>
          <a:prstGeom prst="rect">
            <a:avLst/>
          </a:prstGeom>
          <a:noFill/>
        </p:spPr>
        <p:txBody>
          <a:bodyPr wrap="square">
            <a:spAutoFit/>
          </a:bodyPr>
          <a:lstStyle/>
          <a:p>
            <a:pPr>
              <a:lnSpc>
                <a:spcPts val="3000"/>
              </a:lnSpc>
              <a:spcAft>
                <a:spcPts val="1800"/>
              </a:spcAft>
              <a:defRPr/>
            </a:pPr>
            <a:r>
              <a:rPr lang="it-IT" sz="3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Bilanci 2024 – Principali indici di bilancio</a:t>
            </a:r>
          </a:p>
          <a:p>
            <a:pPr>
              <a:lnSpc>
                <a:spcPts val="4000"/>
              </a:lnSpc>
              <a:defRPr/>
            </a:pPr>
            <a:r>
              <a:rPr lang="it-IT" sz="3000" dirty="0">
                <a:solidFill>
                  <a:srgbClr val="FFFFFF"/>
                </a:solidFill>
                <a:latin typeface="Open Sans" panose="020B0606030504020204" pitchFamily="34" charset="0"/>
                <a:ea typeface="Open Sans" panose="020B0606030504020204" pitchFamily="34" charset="0"/>
                <a:cs typeface="Open Sans" panose="020B0606030504020204" pitchFamily="34" charset="0"/>
              </a:rPr>
              <a:t>Elaborazione dati su un campione parziale di bilanci 2023 di circa 458 mila società di capitali</a:t>
            </a:r>
          </a:p>
        </p:txBody>
      </p:sp>
      <p:sp>
        <p:nvSpPr>
          <p:cNvPr id="3" name="CasellaDiTesto 2">
            <a:extLst>
              <a:ext uri="{FF2B5EF4-FFF2-40B4-BE49-F238E27FC236}">
                <a16:creationId xmlns:a16="http://schemas.microsoft.com/office/drawing/2014/main" id="{C56FB730-653E-3F2D-1515-92A4EDCBDAD7}"/>
              </a:ext>
            </a:extLst>
          </p:cNvPr>
          <p:cNvSpPr txBox="1"/>
          <p:nvPr/>
        </p:nvSpPr>
        <p:spPr bwMode="auto">
          <a:xfrm>
            <a:off x="443371" y="538768"/>
            <a:ext cx="6840760" cy="461665"/>
          </a:xfrm>
          <a:prstGeom prst="rect">
            <a:avLst/>
          </a:prstGeom>
          <a:noFill/>
        </p:spPr>
        <p:txBody>
          <a:bodyPr wrap="square">
            <a:spAutoFit/>
          </a:bodyPr>
          <a:lstStyle/>
          <a:p>
            <a:pPr>
              <a:spcBef>
                <a:spcPts val="0"/>
              </a:spcBef>
              <a:defRPr/>
            </a:pPr>
            <a:r>
              <a:rPr lang="it-IT" sz="2400" b="1" cap="small" dirty="0">
                <a:solidFill>
                  <a:srgbClr val="C00000"/>
                </a:solidFill>
                <a:latin typeface="Calibri" panose="020F0502020204030204" pitchFamily="34" charset="0"/>
                <a:cs typeface="Calibri" panose="020F0502020204030204" pitchFamily="34" charset="0"/>
              </a:rPr>
              <a:t>Osservatorio FNC </a:t>
            </a:r>
            <a:r>
              <a:rPr lang="it-IT" sz="2000" b="1" cap="small" dirty="0">
                <a:solidFill>
                  <a:srgbClr val="C00000"/>
                </a:solidFill>
                <a:latin typeface="Calibri" panose="020F0502020204030204" pitchFamily="34" charset="0"/>
                <a:cs typeface="Calibri" panose="020F0502020204030204" pitchFamily="34" charset="0"/>
              </a:rPr>
              <a:t>sui bilanci delle società di capitali </a:t>
            </a:r>
          </a:p>
        </p:txBody>
      </p:sp>
      <p:grpSp>
        <p:nvGrpSpPr>
          <p:cNvPr id="2" name="Gruppo 1">
            <a:extLst>
              <a:ext uri="{FF2B5EF4-FFF2-40B4-BE49-F238E27FC236}">
                <a16:creationId xmlns:a16="http://schemas.microsoft.com/office/drawing/2014/main" id="{10A1E70C-3540-8929-BA5B-26A127F7B6C1}"/>
              </a:ext>
            </a:extLst>
          </p:cNvPr>
          <p:cNvGrpSpPr/>
          <p:nvPr/>
        </p:nvGrpSpPr>
        <p:grpSpPr>
          <a:xfrm>
            <a:off x="39614" y="-23815"/>
            <a:ext cx="1512168" cy="281843"/>
            <a:chOff x="39614" y="0"/>
            <a:chExt cx="1512168" cy="281843"/>
          </a:xfrm>
        </p:grpSpPr>
        <p:sp>
          <p:nvSpPr>
            <p:cNvPr id="4" name="Rettangolo 3">
              <a:hlinkClick r:id="rId2" action="ppaction://hlinksldjump"/>
              <a:extLst>
                <a:ext uri="{FF2B5EF4-FFF2-40B4-BE49-F238E27FC236}">
                  <a16:creationId xmlns:a16="http://schemas.microsoft.com/office/drawing/2014/main" id="{6C581A6E-2B7F-9907-CD39-05B37E0E48C0}"/>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2" action="ppaction://hlinksldjump"/>
              <a:extLst>
                <a:ext uri="{FF2B5EF4-FFF2-40B4-BE49-F238E27FC236}">
                  <a16:creationId xmlns:a16="http://schemas.microsoft.com/office/drawing/2014/main" id="{558C0A81-CBB3-696A-CE4B-175218D0FE46}"/>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54361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0A2551E-CD24-430F-817C-8B7294595335}"/>
              </a:ext>
            </a:extLst>
          </p:cNvPr>
          <p:cNvSpPr txBox="1"/>
          <p:nvPr/>
        </p:nvSpPr>
        <p:spPr>
          <a:xfrm>
            <a:off x="453976" y="548680"/>
            <a:ext cx="6816725" cy="45720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Sommario</a:t>
            </a:r>
          </a:p>
        </p:txBody>
      </p:sp>
      <p:sp>
        <p:nvSpPr>
          <p:cNvPr id="8195" name="CasellaDiTesto 4">
            <a:hlinkClick r:id="rId2" action="ppaction://hlinksldjump"/>
            <a:extLst>
              <a:ext uri="{FF2B5EF4-FFF2-40B4-BE49-F238E27FC236}">
                <a16:creationId xmlns:a16="http://schemas.microsoft.com/office/drawing/2014/main" id="{C63B46B8-7AA8-46AE-815F-BBC924C884EC}"/>
              </a:ext>
            </a:extLst>
          </p:cNvPr>
          <p:cNvSpPr txBox="1">
            <a:spLocks noChangeArrowheads="1"/>
          </p:cNvSpPr>
          <p:nvPr/>
        </p:nvSpPr>
        <p:spPr bwMode="auto">
          <a:xfrm>
            <a:off x="652800" y="4285800"/>
            <a:ext cx="4684424" cy="4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lnSpc>
                <a:spcPct val="110000"/>
              </a:lnSpc>
              <a:spcBef>
                <a:spcPts val="1200"/>
              </a:spcBef>
              <a:spcAft>
                <a:spcPts val="600"/>
              </a:spcAft>
              <a:buClr>
                <a:srgbClr val="C00000"/>
              </a:buClr>
              <a:buFont typeface="Wingdings" panose="05000000000000000000" pitchFamily="2" charset="2"/>
              <a:buChar char="Ø"/>
            </a:pPr>
            <a:r>
              <a:rPr lang="it-IT" altLang="it-IT" sz="2000" dirty="0">
                <a:solidFill>
                  <a:srgbClr val="000000"/>
                </a:solidFill>
                <a:latin typeface="Open Sans" panose="020B0606030504020204" pitchFamily="34" charset="0"/>
                <a:cs typeface="Open Sans" panose="020B0606030504020204" pitchFamily="34" charset="0"/>
              </a:rPr>
              <a:t>Bilanci 2024 – Dati settoriali</a:t>
            </a:r>
          </a:p>
        </p:txBody>
      </p:sp>
      <p:grpSp>
        <p:nvGrpSpPr>
          <p:cNvPr id="2" name="Gruppo 1">
            <a:extLst>
              <a:ext uri="{FF2B5EF4-FFF2-40B4-BE49-F238E27FC236}">
                <a16:creationId xmlns:a16="http://schemas.microsoft.com/office/drawing/2014/main" id="{0D4D1F9F-6FD6-8567-AE15-3C3E8A5EE9ED}"/>
              </a:ext>
            </a:extLst>
          </p:cNvPr>
          <p:cNvGrpSpPr/>
          <p:nvPr/>
        </p:nvGrpSpPr>
        <p:grpSpPr>
          <a:xfrm>
            <a:off x="39614" y="0"/>
            <a:ext cx="1512168" cy="281843"/>
            <a:chOff x="39614" y="0"/>
            <a:chExt cx="1512168" cy="281843"/>
          </a:xfrm>
        </p:grpSpPr>
        <p:sp>
          <p:nvSpPr>
            <p:cNvPr id="3" name="Rettangolo 2">
              <a:hlinkClick r:id="rId3" action="ppaction://hlinksldjump"/>
              <a:extLst>
                <a:ext uri="{FF2B5EF4-FFF2-40B4-BE49-F238E27FC236}">
                  <a16:creationId xmlns:a16="http://schemas.microsoft.com/office/drawing/2014/main" id="{BB22C05B-8CFC-5E69-68CC-7EAAC96149D7}"/>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3" action="ppaction://hlinksldjump"/>
              <a:extLst>
                <a:ext uri="{FF2B5EF4-FFF2-40B4-BE49-F238E27FC236}">
                  <a16:creationId xmlns:a16="http://schemas.microsoft.com/office/drawing/2014/main" id="{2B7E7C11-D8AC-17BE-E44E-A52746FA794D}"/>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CasellaDiTesto 4">
            <a:hlinkClick r:id="rId4" action="ppaction://hlinksldjump"/>
            <a:extLst>
              <a:ext uri="{FF2B5EF4-FFF2-40B4-BE49-F238E27FC236}">
                <a16:creationId xmlns:a16="http://schemas.microsoft.com/office/drawing/2014/main" id="{A8449514-2E63-B5BA-C8D4-C18669B3DBAE}"/>
              </a:ext>
            </a:extLst>
          </p:cNvPr>
          <p:cNvSpPr txBox="1">
            <a:spLocks noChangeArrowheads="1"/>
          </p:cNvSpPr>
          <p:nvPr/>
        </p:nvSpPr>
        <p:spPr bwMode="auto">
          <a:xfrm>
            <a:off x="652800" y="2083639"/>
            <a:ext cx="3021224" cy="4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lnSpc>
                <a:spcPct val="110000"/>
              </a:lnSpc>
              <a:spcBef>
                <a:spcPts val="1200"/>
              </a:spcBef>
              <a:spcAft>
                <a:spcPts val="600"/>
              </a:spcAft>
              <a:buClr>
                <a:srgbClr val="C00000"/>
              </a:buClr>
              <a:buFont typeface="Wingdings" panose="05000000000000000000" pitchFamily="2" charset="2"/>
              <a:buChar char="Ø"/>
            </a:pPr>
            <a:r>
              <a:rPr lang="it-IT" altLang="it-IT" sz="2000" dirty="0">
                <a:solidFill>
                  <a:srgbClr val="000000"/>
                </a:solidFill>
                <a:latin typeface="Open Sans" panose="020B0606030504020204" pitchFamily="34" charset="0"/>
                <a:cs typeface="Open Sans" panose="020B0606030504020204" pitchFamily="34" charset="0"/>
              </a:rPr>
              <a:t>Presentazione</a:t>
            </a:r>
          </a:p>
        </p:txBody>
      </p:sp>
      <p:sp>
        <p:nvSpPr>
          <p:cNvPr id="7" name="CasellaDiTesto 4">
            <a:hlinkClick r:id="rId5" action="ppaction://hlinksldjump"/>
            <a:extLst>
              <a:ext uri="{FF2B5EF4-FFF2-40B4-BE49-F238E27FC236}">
                <a16:creationId xmlns:a16="http://schemas.microsoft.com/office/drawing/2014/main" id="{C4E28DD9-0A33-00C6-539D-70F3A1AA70C4}"/>
              </a:ext>
            </a:extLst>
          </p:cNvPr>
          <p:cNvSpPr txBox="1">
            <a:spLocks noChangeArrowheads="1"/>
          </p:cNvSpPr>
          <p:nvPr/>
        </p:nvSpPr>
        <p:spPr bwMode="auto">
          <a:xfrm>
            <a:off x="652800" y="2525854"/>
            <a:ext cx="3273224" cy="4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lnSpc>
                <a:spcPct val="110000"/>
              </a:lnSpc>
              <a:spcBef>
                <a:spcPts val="1200"/>
              </a:spcBef>
              <a:spcAft>
                <a:spcPts val="600"/>
              </a:spcAft>
              <a:buClr>
                <a:srgbClr val="C00000"/>
              </a:buClr>
              <a:buFont typeface="Wingdings" panose="05000000000000000000" pitchFamily="2" charset="2"/>
              <a:buChar char="Ø"/>
            </a:pPr>
            <a:r>
              <a:rPr lang="it-IT" altLang="it-IT" sz="2000" dirty="0">
                <a:solidFill>
                  <a:srgbClr val="000000"/>
                </a:solidFill>
                <a:latin typeface="Open Sans" panose="020B0606030504020204" pitchFamily="34" charset="0"/>
                <a:cs typeface="Open Sans" panose="020B0606030504020204" pitchFamily="34" charset="0"/>
              </a:rPr>
              <a:t>Metodologia</a:t>
            </a:r>
          </a:p>
        </p:txBody>
      </p:sp>
      <p:sp>
        <p:nvSpPr>
          <p:cNvPr id="8" name="CasellaDiTesto 4">
            <a:hlinkClick r:id="rId6" action="ppaction://hlinksldjump"/>
            <a:extLst>
              <a:ext uri="{FF2B5EF4-FFF2-40B4-BE49-F238E27FC236}">
                <a16:creationId xmlns:a16="http://schemas.microsoft.com/office/drawing/2014/main" id="{CD75FA63-B89E-8768-4FB1-067D1E1B803C}"/>
              </a:ext>
            </a:extLst>
          </p:cNvPr>
          <p:cNvSpPr txBox="1">
            <a:spLocks noChangeArrowheads="1"/>
          </p:cNvSpPr>
          <p:nvPr/>
        </p:nvSpPr>
        <p:spPr bwMode="auto">
          <a:xfrm>
            <a:off x="652800" y="2968069"/>
            <a:ext cx="4032000" cy="4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lnSpc>
                <a:spcPct val="110000"/>
              </a:lnSpc>
              <a:spcBef>
                <a:spcPts val="1200"/>
              </a:spcBef>
              <a:spcAft>
                <a:spcPts val="600"/>
              </a:spcAft>
              <a:buClr>
                <a:srgbClr val="C00000"/>
              </a:buClr>
              <a:buFont typeface="Wingdings" panose="05000000000000000000" pitchFamily="2" charset="2"/>
              <a:buChar char="Ø"/>
            </a:pPr>
            <a:r>
              <a:rPr lang="it-IT" altLang="it-IT" sz="2000" dirty="0">
                <a:solidFill>
                  <a:srgbClr val="000000"/>
                </a:solidFill>
                <a:latin typeface="Open Sans" panose="020B0606030504020204" pitchFamily="34" charset="0"/>
                <a:cs typeface="Open Sans" panose="020B0606030504020204" pitchFamily="34" charset="0"/>
              </a:rPr>
              <a:t>Stime fatturato 2025-2026</a:t>
            </a:r>
          </a:p>
        </p:txBody>
      </p:sp>
      <p:sp>
        <p:nvSpPr>
          <p:cNvPr id="9" name="CasellaDiTesto 4">
            <a:hlinkClick r:id="rId7" action="ppaction://hlinksldjump"/>
            <a:extLst>
              <a:ext uri="{FF2B5EF4-FFF2-40B4-BE49-F238E27FC236}">
                <a16:creationId xmlns:a16="http://schemas.microsoft.com/office/drawing/2014/main" id="{150E1A2F-09BB-A698-73A6-3F8AD0822DAF}"/>
              </a:ext>
            </a:extLst>
          </p:cNvPr>
          <p:cNvSpPr txBox="1">
            <a:spLocks noChangeArrowheads="1"/>
          </p:cNvSpPr>
          <p:nvPr/>
        </p:nvSpPr>
        <p:spPr bwMode="auto">
          <a:xfrm>
            <a:off x="652800" y="3410284"/>
            <a:ext cx="4838400" cy="4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lnSpc>
                <a:spcPct val="110000"/>
              </a:lnSpc>
              <a:spcBef>
                <a:spcPts val="1200"/>
              </a:spcBef>
              <a:spcAft>
                <a:spcPts val="600"/>
              </a:spcAft>
              <a:buClr>
                <a:srgbClr val="C00000"/>
              </a:buClr>
              <a:buFont typeface="Wingdings" panose="05000000000000000000" pitchFamily="2" charset="2"/>
              <a:buChar char="Ø"/>
            </a:pPr>
            <a:r>
              <a:rPr lang="it-IT" altLang="it-IT" sz="2000" dirty="0">
                <a:solidFill>
                  <a:srgbClr val="000000"/>
                </a:solidFill>
                <a:latin typeface="Open Sans" panose="020B0606030504020204" pitchFamily="34" charset="0"/>
                <a:cs typeface="Open Sans" panose="020B0606030504020204" pitchFamily="34" charset="0"/>
              </a:rPr>
              <a:t>Bilanci 2024 – Principali indicatori</a:t>
            </a:r>
          </a:p>
        </p:txBody>
      </p:sp>
      <p:sp>
        <p:nvSpPr>
          <p:cNvPr id="10" name="CasellaDiTesto 4">
            <a:hlinkClick r:id="rId8" action="ppaction://hlinksldjump"/>
            <a:extLst>
              <a:ext uri="{FF2B5EF4-FFF2-40B4-BE49-F238E27FC236}">
                <a16:creationId xmlns:a16="http://schemas.microsoft.com/office/drawing/2014/main" id="{2F3618B5-F81F-11D0-4650-CDEBEAEED766}"/>
              </a:ext>
            </a:extLst>
          </p:cNvPr>
          <p:cNvSpPr txBox="1">
            <a:spLocks noChangeArrowheads="1"/>
          </p:cNvSpPr>
          <p:nvPr/>
        </p:nvSpPr>
        <p:spPr bwMode="auto">
          <a:xfrm>
            <a:off x="652800" y="3848042"/>
            <a:ext cx="5339624" cy="412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lgn="just">
              <a:lnSpc>
                <a:spcPct val="110000"/>
              </a:lnSpc>
              <a:spcBef>
                <a:spcPts val="1200"/>
              </a:spcBef>
              <a:spcAft>
                <a:spcPts val="600"/>
              </a:spcAft>
              <a:buClr>
                <a:srgbClr val="C00000"/>
              </a:buClr>
              <a:buFont typeface="Wingdings" panose="05000000000000000000" pitchFamily="2" charset="2"/>
              <a:buChar char="Ø"/>
            </a:pPr>
            <a:r>
              <a:rPr lang="it-IT" altLang="it-IT" sz="2000" dirty="0">
                <a:solidFill>
                  <a:srgbClr val="000000"/>
                </a:solidFill>
                <a:latin typeface="Open Sans" panose="020B0606030504020204" pitchFamily="34" charset="0"/>
                <a:cs typeface="Open Sans" panose="020B0606030504020204" pitchFamily="34" charset="0"/>
              </a:rPr>
              <a:t>Bilanci 2024 – Principali indici di bilancio</a:t>
            </a:r>
          </a:p>
        </p:txBody>
      </p:sp>
    </p:spTree>
    <p:extLst>
      <p:ext uri="{BB962C8B-B14F-4D97-AF65-F5344CB8AC3E}">
        <p14:creationId xmlns:p14="http://schemas.microsoft.com/office/powerpoint/2010/main" val="3983591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5E0C9-DDF2-BD8F-D549-EA9E823442AA}"/>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278F6FB3-9CC7-1D1D-EFBC-1FD123551CF0}"/>
              </a:ext>
            </a:extLst>
          </p:cNvPr>
          <p:cNvSpPr txBox="1"/>
          <p:nvPr/>
        </p:nvSpPr>
        <p:spPr>
          <a:xfrm>
            <a:off x="453976" y="455400"/>
            <a:ext cx="7824787" cy="82330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err="1">
                <a:solidFill>
                  <a:srgbClr val="000066"/>
                </a:solidFill>
              </a:rPr>
              <a:t>Roe</a:t>
            </a:r>
            <a:endParaRPr lang="it-IT" sz="2400" dirty="0">
              <a:solidFill>
                <a:srgbClr val="000066"/>
              </a:solidFill>
            </a:endParaRPr>
          </a:p>
          <a:p>
            <a:pPr>
              <a:lnSpc>
                <a:spcPts val="3000"/>
              </a:lnSpc>
            </a:pPr>
            <a:r>
              <a:rPr lang="it-IT" sz="2000" b="0" dirty="0">
                <a:solidFill>
                  <a:srgbClr val="000066"/>
                </a:solidFill>
              </a:rPr>
              <a:t>Società per classi di fatturato in milioni di euro</a:t>
            </a:r>
            <a:endParaRPr lang="it-IT" sz="2400" b="0" dirty="0">
              <a:solidFill>
                <a:srgbClr val="000066"/>
              </a:solidFill>
            </a:endParaRPr>
          </a:p>
        </p:txBody>
      </p:sp>
      <p:sp>
        <p:nvSpPr>
          <p:cNvPr id="9" name="CasellaDiTesto 8">
            <a:extLst>
              <a:ext uri="{FF2B5EF4-FFF2-40B4-BE49-F238E27FC236}">
                <a16:creationId xmlns:a16="http://schemas.microsoft.com/office/drawing/2014/main" id="{1D734625-B562-7C8C-FC5C-E501C58A6133}"/>
              </a:ext>
            </a:extLst>
          </p:cNvPr>
          <p:cNvSpPr txBox="1"/>
          <p:nvPr/>
        </p:nvSpPr>
        <p:spPr>
          <a:xfrm>
            <a:off x="3209924" y="1642470"/>
            <a:ext cx="7074151" cy="408638"/>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2023 e 2024</a:t>
            </a:r>
          </a:p>
        </p:txBody>
      </p:sp>
      <p:sp>
        <p:nvSpPr>
          <p:cNvPr id="2" name="Freccia a pentagono 1">
            <a:extLst>
              <a:ext uri="{FF2B5EF4-FFF2-40B4-BE49-F238E27FC236}">
                <a16:creationId xmlns:a16="http://schemas.microsoft.com/office/drawing/2014/main" id="{3A6D6E63-BA5A-1366-093E-7CCA92A3A8FA}"/>
              </a:ext>
            </a:extLst>
          </p:cNvPr>
          <p:cNvSpPr/>
          <p:nvPr/>
        </p:nvSpPr>
        <p:spPr>
          <a:xfrm>
            <a:off x="22692" y="2550600"/>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8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a:t>
            </a:r>
            <a:r>
              <a:rPr lang="it-IT" sz="2400" b="1" cap="small"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pn</a:t>
            </a: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 positivo e bilanci in utile</a:t>
            </a:r>
          </a:p>
          <a:p>
            <a:pPr algn="ctr">
              <a:lnSpc>
                <a:spcPct val="8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3" name="Gruppo 2">
            <a:extLst>
              <a:ext uri="{FF2B5EF4-FFF2-40B4-BE49-F238E27FC236}">
                <a16:creationId xmlns:a16="http://schemas.microsoft.com/office/drawing/2014/main" id="{DA6E4C31-1382-717E-EEEB-FDD3528BF654}"/>
              </a:ext>
            </a:extLst>
          </p:cNvPr>
          <p:cNvGrpSpPr/>
          <p:nvPr/>
        </p:nvGrpSpPr>
        <p:grpSpPr>
          <a:xfrm>
            <a:off x="39614" y="0"/>
            <a:ext cx="1512168" cy="281843"/>
            <a:chOff x="39614" y="0"/>
            <a:chExt cx="1512168" cy="281843"/>
          </a:xfrm>
        </p:grpSpPr>
        <p:sp>
          <p:nvSpPr>
            <p:cNvPr id="4" name="Rettangolo 3">
              <a:hlinkClick r:id="rId2" action="ppaction://hlinksldjump"/>
              <a:extLst>
                <a:ext uri="{FF2B5EF4-FFF2-40B4-BE49-F238E27FC236}">
                  <a16:creationId xmlns:a16="http://schemas.microsoft.com/office/drawing/2014/main" id="{C69608CE-9295-2761-6FC3-BCED9404B4FF}"/>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6" name="Freccia a destra 5">
              <a:hlinkClick r:id="rId2" action="ppaction://hlinksldjump"/>
              <a:extLst>
                <a:ext uri="{FF2B5EF4-FFF2-40B4-BE49-F238E27FC236}">
                  <a16:creationId xmlns:a16="http://schemas.microsoft.com/office/drawing/2014/main" id="{1FF7B5B5-76F7-2074-44A4-6963BBF35A5E}"/>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CasellaDiTesto 10">
            <a:extLst>
              <a:ext uri="{FF2B5EF4-FFF2-40B4-BE49-F238E27FC236}">
                <a16:creationId xmlns:a16="http://schemas.microsoft.com/office/drawing/2014/main" id="{4A8773E4-1ED3-0714-264C-AA65442C6293}"/>
              </a:ext>
            </a:extLst>
          </p:cNvPr>
          <p:cNvSpPr txBox="1">
            <a:spLocks noChangeArrowheads="1"/>
          </p:cNvSpPr>
          <p:nvPr/>
        </p:nvSpPr>
        <p:spPr bwMode="auto">
          <a:xfrm>
            <a:off x="-1" y="4162115"/>
            <a:ext cx="2416969"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5088" indent="-65088"/>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8" name="CasellaDiTesto 7">
            <a:extLst>
              <a:ext uri="{FF2B5EF4-FFF2-40B4-BE49-F238E27FC236}">
                <a16:creationId xmlns:a16="http://schemas.microsoft.com/office/drawing/2014/main" id="{C4632561-DF28-1466-3B0E-780D0C482D21}"/>
              </a:ext>
            </a:extLst>
          </p:cNvPr>
          <p:cNvSpPr txBox="1"/>
          <p:nvPr/>
        </p:nvSpPr>
        <p:spPr>
          <a:xfrm>
            <a:off x="10284075" y="2051108"/>
            <a:ext cx="1908000" cy="3293209"/>
          </a:xfrm>
          <a:prstGeom prst="rect">
            <a:avLst/>
          </a:prstGeom>
          <a:solidFill>
            <a:srgbClr val="FFFFFF"/>
          </a:solidFill>
        </p:spPr>
        <p:txBody>
          <a:bodyPr wrap="square" lIns="36000" rIns="36000" rtlCol="0">
            <a:sp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In leggero calo la redditività delle società di capitali   (-0,7%). Il calo è diffuso in tutte le classi dimensionali ad eccezione della seconda classe (1-5 milioni di euro di ricavi). È tra le medie, però, che si registra il calo più alto (-1,8%). </a:t>
            </a:r>
          </a:p>
        </p:txBody>
      </p:sp>
      <p:graphicFrame>
        <p:nvGraphicFramePr>
          <p:cNvPr id="11" name="Grafico 10">
            <a:extLst>
              <a:ext uri="{FF2B5EF4-FFF2-40B4-BE49-F238E27FC236}">
                <a16:creationId xmlns:a16="http://schemas.microsoft.com/office/drawing/2014/main" id="{B5D2D0AC-3215-495B-929E-049F2EACBECC}"/>
              </a:ext>
            </a:extLst>
          </p:cNvPr>
          <p:cNvGraphicFramePr>
            <a:graphicFrameLocks/>
          </p:cNvGraphicFramePr>
          <p:nvPr>
            <p:extLst>
              <p:ext uri="{D42A27DB-BD31-4B8C-83A1-F6EECF244321}">
                <p14:modId xmlns:p14="http://schemas.microsoft.com/office/powerpoint/2010/main" val="4263849712"/>
              </p:ext>
            </p:extLst>
          </p:nvPr>
        </p:nvGraphicFramePr>
        <p:xfrm>
          <a:off x="3209924" y="2051107"/>
          <a:ext cx="7074151" cy="3545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218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B903D2CC-CCEF-42AE-9B2E-8D7495B8FC99}"/>
              </a:ext>
            </a:extLst>
          </p:cNvPr>
          <p:cNvSpPr txBox="1"/>
          <p:nvPr/>
        </p:nvSpPr>
        <p:spPr>
          <a:xfrm>
            <a:off x="453976" y="527142"/>
            <a:ext cx="7824787" cy="82330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Patrimonio netto/Totale attivo</a:t>
            </a:r>
          </a:p>
          <a:p>
            <a:pPr>
              <a:lnSpc>
                <a:spcPts val="3000"/>
              </a:lnSpc>
            </a:pPr>
            <a:r>
              <a:rPr lang="it-IT" sz="2000" b="0" dirty="0">
                <a:solidFill>
                  <a:srgbClr val="000066"/>
                </a:solidFill>
              </a:rPr>
              <a:t>Società per classi di fatturato in milioni di euro</a:t>
            </a:r>
            <a:endParaRPr lang="it-IT" sz="2400" b="0" dirty="0">
              <a:solidFill>
                <a:srgbClr val="000066"/>
              </a:solidFill>
            </a:endParaRPr>
          </a:p>
        </p:txBody>
      </p:sp>
      <p:sp>
        <p:nvSpPr>
          <p:cNvPr id="9" name="CasellaDiTesto 8">
            <a:extLst>
              <a:ext uri="{FF2B5EF4-FFF2-40B4-BE49-F238E27FC236}">
                <a16:creationId xmlns:a16="http://schemas.microsoft.com/office/drawing/2014/main" id="{180E669A-096B-4B53-A635-F1CA463DD374}"/>
              </a:ext>
            </a:extLst>
          </p:cNvPr>
          <p:cNvSpPr txBox="1"/>
          <p:nvPr/>
        </p:nvSpPr>
        <p:spPr>
          <a:xfrm>
            <a:off x="3244027" y="1592652"/>
            <a:ext cx="7053281" cy="408638"/>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2023 e 2024</a:t>
            </a:r>
          </a:p>
        </p:txBody>
      </p:sp>
      <p:sp>
        <p:nvSpPr>
          <p:cNvPr id="2" name="Freccia a pentagono 1">
            <a:extLst>
              <a:ext uri="{FF2B5EF4-FFF2-40B4-BE49-F238E27FC236}">
                <a16:creationId xmlns:a16="http://schemas.microsoft.com/office/drawing/2014/main" id="{6AAE1B3B-24A8-E8A1-C15D-CB1A91D861DC}"/>
              </a:ext>
            </a:extLst>
          </p:cNvPr>
          <p:cNvSpPr/>
          <p:nvPr/>
        </p:nvSpPr>
        <p:spPr>
          <a:xfrm>
            <a:off x="22692" y="2550600"/>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8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a:t>
            </a:r>
            <a:r>
              <a:rPr lang="it-IT" sz="2400" b="1" cap="small"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pn</a:t>
            </a: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 positivo e bilanci in utile</a:t>
            </a:r>
          </a:p>
          <a:p>
            <a:pPr algn="ctr">
              <a:lnSpc>
                <a:spcPct val="8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3" name="Gruppo 2">
            <a:extLst>
              <a:ext uri="{FF2B5EF4-FFF2-40B4-BE49-F238E27FC236}">
                <a16:creationId xmlns:a16="http://schemas.microsoft.com/office/drawing/2014/main" id="{8B59FA2A-B802-FE7C-3D01-A77EEB030000}"/>
              </a:ext>
            </a:extLst>
          </p:cNvPr>
          <p:cNvGrpSpPr/>
          <p:nvPr/>
        </p:nvGrpSpPr>
        <p:grpSpPr>
          <a:xfrm>
            <a:off x="39614" y="0"/>
            <a:ext cx="1512168" cy="281843"/>
            <a:chOff x="39614" y="0"/>
            <a:chExt cx="1512168" cy="281843"/>
          </a:xfrm>
        </p:grpSpPr>
        <p:sp>
          <p:nvSpPr>
            <p:cNvPr id="4" name="Rettangolo 3">
              <a:hlinkClick r:id="rId2" action="ppaction://hlinksldjump"/>
              <a:extLst>
                <a:ext uri="{FF2B5EF4-FFF2-40B4-BE49-F238E27FC236}">
                  <a16:creationId xmlns:a16="http://schemas.microsoft.com/office/drawing/2014/main" id="{56B3C8B2-2FAA-208E-4CAA-7B257E447AD9}"/>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6" name="Freccia a destra 5">
              <a:hlinkClick r:id="rId2" action="ppaction://hlinksldjump"/>
              <a:extLst>
                <a:ext uri="{FF2B5EF4-FFF2-40B4-BE49-F238E27FC236}">
                  <a16:creationId xmlns:a16="http://schemas.microsoft.com/office/drawing/2014/main" id="{3882BA60-E635-8197-B961-F60DD7B66E08}"/>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7" name="CasellaDiTesto 10">
            <a:extLst>
              <a:ext uri="{FF2B5EF4-FFF2-40B4-BE49-F238E27FC236}">
                <a16:creationId xmlns:a16="http://schemas.microsoft.com/office/drawing/2014/main" id="{C492A5D9-083F-735E-40C1-B933971A2F35}"/>
              </a:ext>
            </a:extLst>
          </p:cNvPr>
          <p:cNvSpPr txBox="1">
            <a:spLocks noChangeArrowheads="1"/>
          </p:cNvSpPr>
          <p:nvPr/>
        </p:nvSpPr>
        <p:spPr bwMode="auto">
          <a:xfrm>
            <a:off x="-1" y="4162115"/>
            <a:ext cx="2416969"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5088" indent="-65088"/>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5" name="CasellaDiTesto 4">
            <a:extLst>
              <a:ext uri="{FF2B5EF4-FFF2-40B4-BE49-F238E27FC236}">
                <a16:creationId xmlns:a16="http://schemas.microsoft.com/office/drawing/2014/main" id="{205B070E-AAF9-B53E-5BED-33C3373837DB}"/>
              </a:ext>
            </a:extLst>
          </p:cNvPr>
          <p:cNvSpPr txBox="1"/>
          <p:nvPr/>
        </p:nvSpPr>
        <p:spPr>
          <a:xfrm>
            <a:off x="10297309" y="2001290"/>
            <a:ext cx="1894691" cy="2598134"/>
          </a:xfrm>
          <a:prstGeom prst="rect">
            <a:avLst/>
          </a:prstGeom>
          <a:solidFill>
            <a:srgbClr val="FFFFFF"/>
          </a:solidFill>
        </p:spPr>
        <p:txBody>
          <a:bodyPr wrap="square" rtlCol="0">
            <a:no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Migliora l’indice di patrimonializza-zione delle società di capitali italiane (+1%). L’incremento è maggiore si verifica tra le piccole imprese (+1,3%). </a:t>
            </a:r>
          </a:p>
        </p:txBody>
      </p:sp>
      <p:graphicFrame>
        <p:nvGraphicFramePr>
          <p:cNvPr id="11" name="Grafico 10">
            <a:extLst>
              <a:ext uri="{FF2B5EF4-FFF2-40B4-BE49-F238E27FC236}">
                <a16:creationId xmlns:a16="http://schemas.microsoft.com/office/drawing/2014/main" id="{3B23169C-B377-4D17-A224-615CF751BDAE}"/>
              </a:ext>
            </a:extLst>
          </p:cNvPr>
          <p:cNvGraphicFramePr>
            <a:graphicFrameLocks/>
          </p:cNvGraphicFramePr>
          <p:nvPr>
            <p:extLst>
              <p:ext uri="{D42A27DB-BD31-4B8C-83A1-F6EECF244321}">
                <p14:modId xmlns:p14="http://schemas.microsoft.com/office/powerpoint/2010/main" val="3113429326"/>
              </p:ext>
            </p:extLst>
          </p:nvPr>
        </p:nvGraphicFramePr>
        <p:xfrm>
          <a:off x="3244027" y="2001290"/>
          <a:ext cx="7053281" cy="35949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7FF6C402-5827-4C51-BE33-233313E60DEE}"/>
              </a:ext>
            </a:extLst>
          </p:cNvPr>
          <p:cNvSpPr txBox="1"/>
          <p:nvPr/>
        </p:nvSpPr>
        <p:spPr>
          <a:xfrm>
            <a:off x="552000" y="513683"/>
            <a:ext cx="6952862" cy="82330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Debiti/Totale attivo</a:t>
            </a:r>
          </a:p>
          <a:p>
            <a:pPr>
              <a:lnSpc>
                <a:spcPts val="3000"/>
              </a:lnSpc>
            </a:pPr>
            <a:r>
              <a:rPr lang="it-IT" sz="2000" b="0" dirty="0">
                <a:solidFill>
                  <a:srgbClr val="000066"/>
                </a:solidFill>
              </a:rPr>
              <a:t>Società per classi di fatturato in milioni di euro</a:t>
            </a:r>
            <a:endParaRPr lang="it-IT" sz="2400" b="0" dirty="0">
              <a:solidFill>
                <a:srgbClr val="000066"/>
              </a:solidFill>
            </a:endParaRPr>
          </a:p>
        </p:txBody>
      </p:sp>
      <p:sp>
        <p:nvSpPr>
          <p:cNvPr id="9" name="CasellaDiTesto 8">
            <a:extLst>
              <a:ext uri="{FF2B5EF4-FFF2-40B4-BE49-F238E27FC236}">
                <a16:creationId xmlns:a16="http://schemas.microsoft.com/office/drawing/2014/main" id="{7C764A02-C8AE-4C2A-A890-C8B0CFADDE2A}"/>
              </a:ext>
            </a:extLst>
          </p:cNvPr>
          <p:cNvSpPr txBox="1"/>
          <p:nvPr/>
        </p:nvSpPr>
        <p:spPr>
          <a:xfrm>
            <a:off x="3219450" y="1497709"/>
            <a:ext cx="7007701" cy="418256"/>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2023 e 2024</a:t>
            </a:r>
          </a:p>
        </p:txBody>
      </p:sp>
      <p:sp>
        <p:nvSpPr>
          <p:cNvPr id="6" name="Freccia a pentagono 5">
            <a:extLst>
              <a:ext uri="{FF2B5EF4-FFF2-40B4-BE49-F238E27FC236}">
                <a16:creationId xmlns:a16="http://schemas.microsoft.com/office/drawing/2014/main" id="{BEA2034F-C572-8332-3091-D511A340BA6F}"/>
              </a:ext>
            </a:extLst>
          </p:cNvPr>
          <p:cNvSpPr/>
          <p:nvPr/>
        </p:nvSpPr>
        <p:spPr>
          <a:xfrm>
            <a:off x="22692" y="2560125"/>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8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a:t>
            </a:r>
            <a:r>
              <a:rPr lang="it-IT" sz="2400" b="1" cap="small"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pn</a:t>
            </a: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 positivo e bilanci in utile</a:t>
            </a:r>
          </a:p>
          <a:p>
            <a:pPr algn="ctr">
              <a:lnSpc>
                <a:spcPct val="8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4" name="Gruppo 3">
            <a:extLst>
              <a:ext uri="{FF2B5EF4-FFF2-40B4-BE49-F238E27FC236}">
                <a16:creationId xmlns:a16="http://schemas.microsoft.com/office/drawing/2014/main" id="{30D70955-9EEC-89DF-09EF-91E23AFECCC9}"/>
              </a:ext>
            </a:extLst>
          </p:cNvPr>
          <p:cNvGrpSpPr/>
          <p:nvPr/>
        </p:nvGrpSpPr>
        <p:grpSpPr>
          <a:xfrm>
            <a:off x="39614" y="0"/>
            <a:ext cx="1512168" cy="281843"/>
            <a:chOff x="39614" y="0"/>
            <a:chExt cx="1512168" cy="281843"/>
          </a:xfrm>
        </p:grpSpPr>
        <p:sp>
          <p:nvSpPr>
            <p:cNvPr id="5" name="Rettangolo 4">
              <a:hlinkClick r:id="rId2" action="ppaction://hlinksldjump"/>
              <a:extLst>
                <a:ext uri="{FF2B5EF4-FFF2-40B4-BE49-F238E27FC236}">
                  <a16:creationId xmlns:a16="http://schemas.microsoft.com/office/drawing/2014/main" id="{38CE36A2-FFCE-0AAA-8AED-540453CB8139}"/>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7" name="Freccia a destra 6">
              <a:hlinkClick r:id="rId2" action="ppaction://hlinksldjump"/>
              <a:extLst>
                <a:ext uri="{FF2B5EF4-FFF2-40B4-BE49-F238E27FC236}">
                  <a16:creationId xmlns:a16="http://schemas.microsoft.com/office/drawing/2014/main" id="{E0E5D471-64D7-3591-179F-9C40E9789A86}"/>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10">
            <a:extLst>
              <a:ext uri="{FF2B5EF4-FFF2-40B4-BE49-F238E27FC236}">
                <a16:creationId xmlns:a16="http://schemas.microsoft.com/office/drawing/2014/main" id="{9C25FD1F-D657-37DC-72EC-595616BC65E6}"/>
              </a:ext>
            </a:extLst>
          </p:cNvPr>
          <p:cNvSpPr txBox="1">
            <a:spLocks noChangeArrowheads="1"/>
          </p:cNvSpPr>
          <p:nvPr/>
        </p:nvSpPr>
        <p:spPr bwMode="auto">
          <a:xfrm>
            <a:off x="-1" y="4171640"/>
            <a:ext cx="2416969"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5088" indent="-65088"/>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2" name="CasellaDiTesto 1">
            <a:extLst>
              <a:ext uri="{FF2B5EF4-FFF2-40B4-BE49-F238E27FC236}">
                <a16:creationId xmlns:a16="http://schemas.microsoft.com/office/drawing/2014/main" id="{95A87B1B-41A1-3F5C-F88E-EEF4604AA8CC}"/>
              </a:ext>
            </a:extLst>
          </p:cNvPr>
          <p:cNvSpPr txBox="1"/>
          <p:nvPr/>
        </p:nvSpPr>
        <p:spPr>
          <a:xfrm>
            <a:off x="10227150" y="1915965"/>
            <a:ext cx="1964850" cy="2255675"/>
          </a:xfrm>
          <a:prstGeom prst="rect">
            <a:avLst/>
          </a:prstGeom>
          <a:solidFill>
            <a:srgbClr val="FFFFFF"/>
          </a:solidFill>
        </p:spPr>
        <p:txBody>
          <a:bodyPr wrap="square" rtlCol="0">
            <a:no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Si riduce il grado di indebitamento complessivo </a:t>
            </a:r>
          </a:p>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(-1,1%). </a:t>
            </a:r>
          </a:p>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Il calo è diffuso in tutte le classi dimensionali ed è particolarmente ampio tra le micro. </a:t>
            </a:r>
          </a:p>
        </p:txBody>
      </p:sp>
      <p:graphicFrame>
        <p:nvGraphicFramePr>
          <p:cNvPr id="11" name="Grafico 10">
            <a:extLst>
              <a:ext uri="{FF2B5EF4-FFF2-40B4-BE49-F238E27FC236}">
                <a16:creationId xmlns:a16="http://schemas.microsoft.com/office/drawing/2014/main" id="{2930380C-3BA9-48F4-BE2F-B7622883E3D7}"/>
              </a:ext>
            </a:extLst>
          </p:cNvPr>
          <p:cNvGraphicFramePr>
            <a:graphicFrameLocks/>
          </p:cNvGraphicFramePr>
          <p:nvPr>
            <p:extLst>
              <p:ext uri="{D42A27DB-BD31-4B8C-83A1-F6EECF244321}">
                <p14:modId xmlns:p14="http://schemas.microsoft.com/office/powerpoint/2010/main" val="1623065877"/>
              </p:ext>
            </p:extLst>
          </p:nvPr>
        </p:nvGraphicFramePr>
        <p:xfrm>
          <a:off x="3190692" y="1915965"/>
          <a:ext cx="7036458" cy="36802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76221E9D-0EAE-4FEF-808E-1CA17B5490E3}"/>
              </a:ext>
            </a:extLst>
          </p:cNvPr>
          <p:cNvSpPr txBox="1"/>
          <p:nvPr/>
        </p:nvSpPr>
        <p:spPr>
          <a:xfrm>
            <a:off x="453976" y="527142"/>
            <a:ext cx="7319962" cy="82330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Oneri finanziari/Fatturato</a:t>
            </a:r>
          </a:p>
          <a:p>
            <a:pPr>
              <a:lnSpc>
                <a:spcPts val="3000"/>
              </a:lnSpc>
            </a:pPr>
            <a:r>
              <a:rPr lang="it-IT" sz="2000" b="0" dirty="0">
                <a:solidFill>
                  <a:srgbClr val="000066"/>
                </a:solidFill>
              </a:rPr>
              <a:t>Società per classi di fatturato in milioni di euro</a:t>
            </a:r>
            <a:endParaRPr lang="it-IT" sz="2400" b="0" dirty="0">
              <a:solidFill>
                <a:srgbClr val="000066"/>
              </a:solidFill>
            </a:endParaRPr>
          </a:p>
        </p:txBody>
      </p:sp>
      <p:sp>
        <p:nvSpPr>
          <p:cNvPr id="9" name="CasellaDiTesto 8">
            <a:extLst>
              <a:ext uri="{FF2B5EF4-FFF2-40B4-BE49-F238E27FC236}">
                <a16:creationId xmlns:a16="http://schemas.microsoft.com/office/drawing/2014/main" id="{FD241883-0B83-412E-9521-E04D39A6B814}"/>
              </a:ext>
            </a:extLst>
          </p:cNvPr>
          <p:cNvSpPr txBox="1"/>
          <p:nvPr/>
        </p:nvSpPr>
        <p:spPr>
          <a:xfrm>
            <a:off x="3323999" y="1470814"/>
            <a:ext cx="6920475" cy="418256"/>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2023 e 2024</a:t>
            </a:r>
          </a:p>
        </p:txBody>
      </p:sp>
      <p:sp>
        <p:nvSpPr>
          <p:cNvPr id="7" name="Freccia a pentagono 6">
            <a:extLst>
              <a:ext uri="{FF2B5EF4-FFF2-40B4-BE49-F238E27FC236}">
                <a16:creationId xmlns:a16="http://schemas.microsoft.com/office/drawing/2014/main" id="{74B9B665-F203-2E80-5A1D-37C5472E75D9}"/>
              </a:ext>
            </a:extLst>
          </p:cNvPr>
          <p:cNvSpPr/>
          <p:nvPr/>
        </p:nvSpPr>
        <p:spPr>
          <a:xfrm>
            <a:off x="22692" y="2349000"/>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8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a:t>
            </a:r>
            <a:r>
              <a:rPr lang="it-IT" sz="2400" b="1" cap="small"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pn</a:t>
            </a: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 positivo e bilanci in utile</a:t>
            </a:r>
          </a:p>
          <a:p>
            <a:pPr algn="ctr">
              <a:lnSpc>
                <a:spcPct val="8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2" name="Gruppo 1">
            <a:extLst>
              <a:ext uri="{FF2B5EF4-FFF2-40B4-BE49-F238E27FC236}">
                <a16:creationId xmlns:a16="http://schemas.microsoft.com/office/drawing/2014/main" id="{56B45955-D80D-25C9-AB94-54F11CC10FF0}"/>
              </a:ext>
            </a:extLst>
          </p:cNvPr>
          <p:cNvGrpSpPr/>
          <p:nvPr/>
        </p:nvGrpSpPr>
        <p:grpSpPr>
          <a:xfrm>
            <a:off x="39614" y="0"/>
            <a:ext cx="1512168" cy="281843"/>
            <a:chOff x="39614" y="0"/>
            <a:chExt cx="1512168" cy="281843"/>
          </a:xfrm>
        </p:grpSpPr>
        <p:sp>
          <p:nvSpPr>
            <p:cNvPr id="3" name="Rettangolo 2">
              <a:hlinkClick r:id="rId3" action="ppaction://hlinksldjump"/>
              <a:extLst>
                <a:ext uri="{FF2B5EF4-FFF2-40B4-BE49-F238E27FC236}">
                  <a16:creationId xmlns:a16="http://schemas.microsoft.com/office/drawing/2014/main" id="{4C98EA0C-103F-8E8E-7AE4-0B07D0B5E85B}"/>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3" action="ppaction://hlinksldjump"/>
              <a:extLst>
                <a:ext uri="{FF2B5EF4-FFF2-40B4-BE49-F238E27FC236}">
                  <a16:creationId xmlns:a16="http://schemas.microsoft.com/office/drawing/2014/main" id="{2DDF5331-2BB3-AA16-C3B8-A97BB5F76F76}"/>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10">
            <a:extLst>
              <a:ext uri="{FF2B5EF4-FFF2-40B4-BE49-F238E27FC236}">
                <a16:creationId xmlns:a16="http://schemas.microsoft.com/office/drawing/2014/main" id="{6CE9D034-215E-4C03-BD75-580934472160}"/>
              </a:ext>
            </a:extLst>
          </p:cNvPr>
          <p:cNvSpPr txBox="1">
            <a:spLocks noChangeArrowheads="1"/>
          </p:cNvSpPr>
          <p:nvPr/>
        </p:nvSpPr>
        <p:spPr bwMode="auto">
          <a:xfrm>
            <a:off x="-1" y="3964350"/>
            <a:ext cx="2416969"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5088" indent="-65088"/>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4" name="CasellaDiTesto 3">
            <a:extLst>
              <a:ext uri="{FF2B5EF4-FFF2-40B4-BE49-F238E27FC236}">
                <a16:creationId xmlns:a16="http://schemas.microsoft.com/office/drawing/2014/main" id="{BABFFD27-01ED-030B-7400-FF3D50679F74}"/>
              </a:ext>
            </a:extLst>
          </p:cNvPr>
          <p:cNvSpPr txBox="1"/>
          <p:nvPr/>
        </p:nvSpPr>
        <p:spPr>
          <a:xfrm>
            <a:off x="10244474" y="1922895"/>
            <a:ext cx="1944000" cy="1858906"/>
          </a:xfrm>
          <a:prstGeom prst="rect">
            <a:avLst/>
          </a:prstGeom>
          <a:solidFill>
            <a:srgbClr val="FFFFFF"/>
          </a:solidFill>
        </p:spPr>
        <p:txBody>
          <a:bodyPr wrap="square" rtlCol="0">
            <a:no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Stabile l’incidenza degli oneri finanziari sul fatturato (+0,1%). Il livello più elevato si registra tra le micro (4,7%). </a:t>
            </a:r>
          </a:p>
        </p:txBody>
      </p:sp>
      <p:graphicFrame>
        <p:nvGraphicFramePr>
          <p:cNvPr id="11" name="Grafico 10">
            <a:extLst>
              <a:ext uri="{FF2B5EF4-FFF2-40B4-BE49-F238E27FC236}">
                <a16:creationId xmlns:a16="http://schemas.microsoft.com/office/drawing/2014/main" id="{F792561B-5E93-4EC3-B6FD-B1AD807C0457}"/>
              </a:ext>
            </a:extLst>
          </p:cNvPr>
          <p:cNvGraphicFramePr>
            <a:graphicFrameLocks/>
          </p:cNvGraphicFramePr>
          <p:nvPr>
            <p:extLst>
              <p:ext uri="{D42A27DB-BD31-4B8C-83A1-F6EECF244321}">
                <p14:modId xmlns:p14="http://schemas.microsoft.com/office/powerpoint/2010/main" val="1934845471"/>
              </p:ext>
            </p:extLst>
          </p:nvPr>
        </p:nvGraphicFramePr>
        <p:xfrm>
          <a:off x="3218329" y="1922446"/>
          <a:ext cx="7026145" cy="3572954"/>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7C5A206B-5E72-412E-9584-3350B72320F3}"/>
              </a:ext>
            </a:extLst>
          </p:cNvPr>
          <p:cNvSpPr txBox="1"/>
          <p:nvPr/>
        </p:nvSpPr>
        <p:spPr>
          <a:xfrm>
            <a:off x="453976" y="543351"/>
            <a:ext cx="7319962" cy="82330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Oneri finanziari/Mol</a:t>
            </a:r>
          </a:p>
          <a:p>
            <a:pPr>
              <a:lnSpc>
                <a:spcPts val="3000"/>
              </a:lnSpc>
            </a:pPr>
            <a:r>
              <a:rPr lang="it-IT" sz="2000" b="0" dirty="0">
                <a:solidFill>
                  <a:srgbClr val="000066"/>
                </a:solidFill>
              </a:rPr>
              <a:t>Società per classi di fatturato in milioni di euro</a:t>
            </a:r>
            <a:endParaRPr lang="it-IT" sz="2400" b="0" dirty="0">
              <a:solidFill>
                <a:srgbClr val="000066"/>
              </a:solidFill>
            </a:endParaRPr>
          </a:p>
        </p:txBody>
      </p:sp>
      <p:sp>
        <p:nvSpPr>
          <p:cNvPr id="3" name="Freccia a pentagono 2">
            <a:extLst>
              <a:ext uri="{FF2B5EF4-FFF2-40B4-BE49-F238E27FC236}">
                <a16:creationId xmlns:a16="http://schemas.microsoft.com/office/drawing/2014/main" id="{B777AC98-8612-BD77-2696-B8B8F4C5E73E}"/>
              </a:ext>
            </a:extLst>
          </p:cNvPr>
          <p:cNvSpPr/>
          <p:nvPr/>
        </p:nvSpPr>
        <p:spPr>
          <a:xfrm>
            <a:off x="22692" y="2550600"/>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8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a:t>
            </a:r>
            <a:r>
              <a:rPr lang="it-IT" sz="2400" b="1" cap="small"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pn</a:t>
            </a: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 positivo e bilanci in utile</a:t>
            </a:r>
          </a:p>
          <a:p>
            <a:pPr algn="ctr">
              <a:lnSpc>
                <a:spcPct val="8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sp>
        <p:nvSpPr>
          <p:cNvPr id="7" name="CasellaDiTesto 6">
            <a:extLst>
              <a:ext uri="{FF2B5EF4-FFF2-40B4-BE49-F238E27FC236}">
                <a16:creationId xmlns:a16="http://schemas.microsoft.com/office/drawing/2014/main" id="{F79B7B4A-4B6D-5BF0-524A-15BAD1F34F3D}"/>
              </a:ext>
            </a:extLst>
          </p:cNvPr>
          <p:cNvSpPr txBox="1"/>
          <p:nvPr/>
        </p:nvSpPr>
        <p:spPr>
          <a:xfrm>
            <a:off x="3224935" y="1619314"/>
            <a:ext cx="6950681" cy="418256"/>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2023 e 2024</a:t>
            </a:r>
          </a:p>
        </p:txBody>
      </p:sp>
      <p:grpSp>
        <p:nvGrpSpPr>
          <p:cNvPr id="4" name="Gruppo 3">
            <a:extLst>
              <a:ext uri="{FF2B5EF4-FFF2-40B4-BE49-F238E27FC236}">
                <a16:creationId xmlns:a16="http://schemas.microsoft.com/office/drawing/2014/main" id="{C258E0BF-D94B-F420-C276-27355B543607}"/>
              </a:ext>
            </a:extLst>
          </p:cNvPr>
          <p:cNvGrpSpPr/>
          <p:nvPr/>
        </p:nvGrpSpPr>
        <p:grpSpPr>
          <a:xfrm>
            <a:off x="39614" y="0"/>
            <a:ext cx="1512168" cy="281843"/>
            <a:chOff x="39614" y="0"/>
            <a:chExt cx="1512168" cy="281843"/>
          </a:xfrm>
        </p:grpSpPr>
        <p:sp>
          <p:nvSpPr>
            <p:cNvPr id="6" name="Rettangolo 5">
              <a:hlinkClick r:id="rId2" action="ppaction://hlinksldjump"/>
              <a:extLst>
                <a:ext uri="{FF2B5EF4-FFF2-40B4-BE49-F238E27FC236}">
                  <a16:creationId xmlns:a16="http://schemas.microsoft.com/office/drawing/2014/main" id="{8D45FFE0-4915-B60F-D632-A3AEFB460F19}"/>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8" name="Freccia a destra 7">
              <a:hlinkClick r:id="rId2" action="ppaction://hlinksldjump"/>
              <a:extLst>
                <a:ext uri="{FF2B5EF4-FFF2-40B4-BE49-F238E27FC236}">
                  <a16:creationId xmlns:a16="http://schemas.microsoft.com/office/drawing/2014/main" id="{8660DB75-27D8-3AA1-F534-93BB447DC444}"/>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10">
            <a:extLst>
              <a:ext uri="{FF2B5EF4-FFF2-40B4-BE49-F238E27FC236}">
                <a16:creationId xmlns:a16="http://schemas.microsoft.com/office/drawing/2014/main" id="{F7B89E48-0189-CB0B-D5AF-02F9E0021E8F}"/>
              </a:ext>
            </a:extLst>
          </p:cNvPr>
          <p:cNvSpPr txBox="1">
            <a:spLocks noChangeArrowheads="1"/>
          </p:cNvSpPr>
          <p:nvPr/>
        </p:nvSpPr>
        <p:spPr bwMode="auto">
          <a:xfrm>
            <a:off x="-1" y="4162115"/>
            <a:ext cx="2416969"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5088" indent="-65088"/>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5" name="CasellaDiTesto 4">
            <a:extLst>
              <a:ext uri="{FF2B5EF4-FFF2-40B4-BE49-F238E27FC236}">
                <a16:creationId xmlns:a16="http://schemas.microsoft.com/office/drawing/2014/main" id="{945495E8-9633-EB46-176C-F78ECFDA2C23}"/>
              </a:ext>
            </a:extLst>
          </p:cNvPr>
          <p:cNvSpPr txBox="1"/>
          <p:nvPr/>
        </p:nvSpPr>
        <p:spPr>
          <a:xfrm>
            <a:off x="10176382" y="2037571"/>
            <a:ext cx="2017453" cy="2561854"/>
          </a:xfrm>
          <a:prstGeom prst="rect">
            <a:avLst/>
          </a:prstGeom>
          <a:solidFill>
            <a:srgbClr val="FFFFFF"/>
          </a:solidFill>
        </p:spPr>
        <p:txBody>
          <a:bodyPr wrap="square" lIns="36000" rIns="36000" rtlCol="0">
            <a:no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Sale l’incidenza degli oneri finanziari sul </a:t>
            </a:r>
            <a:r>
              <a:rPr lang="it-IT"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Mol</a:t>
            </a:r>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(+3,5%). L’incremento maggiore è tra le grandi (+7%) e le micro (+4,4%). </a:t>
            </a:r>
          </a:p>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Si riduce leggermente tra le piccole (-0,9%). </a:t>
            </a:r>
          </a:p>
        </p:txBody>
      </p:sp>
      <p:graphicFrame>
        <p:nvGraphicFramePr>
          <p:cNvPr id="11" name="Grafico 10">
            <a:extLst>
              <a:ext uri="{FF2B5EF4-FFF2-40B4-BE49-F238E27FC236}">
                <a16:creationId xmlns:a16="http://schemas.microsoft.com/office/drawing/2014/main" id="{12D22600-95EC-4FB0-831B-4AC22E3E9EB0}"/>
              </a:ext>
            </a:extLst>
          </p:cNvPr>
          <p:cNvGraphicFramePr>
            <a:graphicFrameLocks/>
          </p:cNvGraphicFramePr>
          <p:nvPr>
            <p:extLst>
              <p:ext uri="{D42A27DB-BD31-4B8C-83A1-F6EECF244321}">
                <p14:modId xmlns:p14="http://schemas.microsoft.com/office/powerpoint/2010/main" val="566417049"/>
              </p:ext>
            </p:extLst>
          </p:nvPr>
        </p:nvGraphicFramePr>
        <p:xfrm>
          <a:off x="3223867" y="2037570"/>
          <a:ext cx="6950680" cy="36594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512BB-21E3-138C-9DF4-752E79664933}"/>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74F5FCD7-1A99-A35B-6C51-DF2F088B5D41}"/>
              </a:ext>
            </a:extLst>
          </p:cNvPr>
          <p:cNvSpPr txBox="1"/>
          <p:nvPr/>
        </p:nvSpPr>
        <p:spPr>
          <a:xfrm>
            <a:off x="501600" y="362951"/>
            <a:ext cx="7459200" cy="82330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Debiti tributari e previdenziali/Debiti totali</a:t>
            </a:r>
          </a:p>
          <a:p>
            <a:pPr>
              <a:lnSpc>
                <a:spcPts val="3000"/>
              </a:lnSpc>
            </a:pPr>
            <a:r>
              <a:rPr lang="it-IT" sz="2000" b="0" dirty="0">
                <a:solidFill>
                  <a:srgbClr val="000066"/>
                </a:solidFill>
              </a:rPr>
              <a:t>Società per classi di fatturato in milioni di euro</a:t>
            </a:r>
            <a:endParaRPr lang="it-IT" sz="2400" b="0" dirty="0">
              <a:solidFill>
                <a:srgbClr val="000066"/>
              </a:solidFill>
            </a:endParaRPr>
          </a:p>
        </p:txBody>
      </p:sp>
      <p:sp>
        <p:nvSpPr>
          <p:cNvPr id="7" name="CasellaDiTesto 6">
            <a:extLst>
              <a:ext uri="{FF2B5EF4-FFF2-40B4-BE49-F238E27FC236}">
                <a16:creationId xmlns:a16="http://schemas.microsoft.com/office/drawing/2014/main" id="{E3B2AC08-08DB-F86A-7B16-48EA01A1C405}"/>
              </a:ext>
            </a:extLst>
          </p:cNvPr>
          <p:cNvSpPr txBox="1"/>
          <p:nvPr/>
        </p:nvSpPr>
        <p:spPr>
          <a:xfrm>
            <a:off x="3185892" y="1420772"/>
            <a:ext cx="6481308" cy="418256"/>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Anni 2023 e 2024</a:t>
            </a:r>
          </a:p>
        </p:txBody>
      </p:sp>
      <p:grpSp>
        <p:nvGrpSpPr>
          <p:cNvPr id="4" name="Gruppo 3">
            <a:extLst>
              <a:ext uri="{FF2B5EF4-FFF2-40B4-BE49-F238E27FC236}">
                <a16:creationId xmlns:a16="http://schemas.microsoft.com/office/drawing/2014/main" id="{56FA34F4-94AD-1DA1-F505-08DFC9BD212E}"/>
              </a:ext>
            </a:extLst>
          </p:cNvPr>
          <p:cNvGrpSpPr/>
          <p:nvPr/>
        </p:nvGrpSpPr>
        <p:grpSpPr>
          <a:xfrm>
            <a:off x="39614" y="0"/>
            <a:ext cx="1512168" cy="281843"/>
            <a:chOff x="39614" y="0"/>
            <a:chExt cx="1512168" cy="281843"/>
          </a:xfrm>
        </p:grpSpPr>
        <p:sp>
          <p:nvSpPr>
            <p:cNvPr id="6" name="Rettangolo 5">
              <a:hlinkClick r:id="rId2" action="ppaction://hlinksldjump"/>
              <a:extLst>
                <a:ext uri="{FF2B5EF4-FFF2-40B4-BE49-F238E27FC236}">
                  <a16:creationId xmlns:a16="http://schemas.microsoft.com/office/drawing/2014/main" id="{01466415-3706-6BED-4EFB-AA8218C7566D}"/>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8" name="Freccia a destra 7">
              <a:hlinkClick r:id="rId2" action="ppaction://hlinksldjump"/>
              <a:extLst>
                <a:ext uri="{FF2B5EF4-FFF2-40B4-BE49-F238E27FC236}">
                  <a16:creationId xmlns:a16="http://schemas.microsoft.com/office/drawing/2014/main" id="{8E5C334E-6FB9-0E71-825C-5153C213FCF0}"/>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10">
            <a:extLst>
              <a:ext uri="{FF2B5EF4-FFF2-40B4-BE49-F238E27FC236}">
                <a16:creationId xmlns:a16="http://schemas.microsoft.com/office/drawing/2014/main" id="{3E62114A-08DD-83E1-BB42-CDFE90EB29BD}"/>
              </a:ext>
            </a:extLst>
          </p:cNvPr>
          <p:cNvSpPr txBox="1">
            <a:spLocks noChangeArrowheads="1"/>
          </p:cNvSpPr>
          <p:nvPr/>
        </p:nvSpPr>
        <p:spPr bwMode="auto">
          <a:xfrm>
            <a:off x="-1" y="4162115"/>
            <a:ext cx="2416969"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5088" indent="-65088"/>
            <a:r>
              <a:rPr lang="it-IT" altLang="it-IT" sz="900" dirty="0">
                <a:solidFill>
                  <a:srgbClr val="333333"/>
                </a:solidFill>
                <a:latin typeface="Open Sans" panose="020B0606030504020204" pitchFamily="34" charset="0"/>
                <a:cs typeface="Open Sans" panose="020B0606030504020204" pitchFamily="34" charset="0"/>
              </a:rPr>
              <a:t>- Classi di ricavi in mln. di euro</a:t>
            </a:r>
          </a:p>
        </p:txBody>
      </p:sp>
      <p:sp>
        <p:nvSpPr>
          <p:cNvPr id="2" name="CasellaDiTesto 1">
            <a:extLst>
              <a:ext uri="{FF2B5EF4-FFF2-40B4-BE49-F238E27FC236}">
                <a16:creationId xmlns:a16="http://schemas.microsoft.com/office/drawing/2014/main" id="{C760BC9B-F047-520E-F5F6-C0075F00371B}"/>
              </a:ext>
            </a:extLst>
          </p:cNvPr>
          <p:cNvSpPr txBox="1"/>
          <p:nvPr/>
        </p:nvSpPr>
        <p:spPr>
          <a:xfrm>
            <a:off x="9901932" y="1868374"/>
            <a:ext cx="2290068" cy="2293741"/>
          </a:xfrm>
          <a:prstGeom prst="rect">
            <a:avLst/>
          </a:prstGeom>
          <a:solidFill>
            <a:srgbClr val="FFFFFF"/>
          </a:solidFill>
        </p:spPr>
        <p:txBody>
          <a:bodyPr wrap="square" rtlCol="0">
            <a:no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Stabile l’incidenza dei debiti tributari e previdenziali sui debiti totali. Un incremento significativo si verifica tra le piccole (+0,5%) che fanno registrare anche i valori più elevati (7,2%).</a:t>
            </a:r>
          </a:p>
        </p:txBody>
      </p:sp>
      <p:sp>
        <p:nvSpPr>
          <p:cNvPr id="5" name="Freccia a pentagono 4">
            <a:extLst>
              <a:ext uri="{FF2B5EF4-FFF2-40B4-BE49-F238E27FC236}">
                <a16:creationId xmlns:a16="http://schemas.microsoft.com/office/drawing/2014/main" id="{A4079BFC-A490-412E-2EA8-2AA7E56CE911}"/>
              </a:ext>
            </a:extLst>
          </p:cNvPr>
          <p:cNvSpPr/>
          <p:nvPr/>
        </p:nvSpPr>
        <p:spPr>
          <a:xfrm>
            <a:off x="22692" y="2550600"/>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lnSpc>
                <a:spcPct val="8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a:t>
            </a:r>
            <a:r>
              <a:rPr lang="it-IT" sz="2400" b="1" cap="small"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pn</a:t>
            </a: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 positivo e bilanci in utile</a:t>
            </a:r>
          </a:p>
          <a:p>
            <a:pPr algn="ctr">
              <a:lnSpc>
                <a:spcPct val="8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aphicFrame>
        <p:nvGraphicFramePr>
          <p:cNvPr id="3" name="Grafico 2">
            <a:extLst>
              <a:ext uri="{FF2B5EF4-FFF2-40B4-BE49-F238E27FC236}">
                <a16:creationId xmlns:a16="http://schemas.microsoft.com/office/drawing/2014/main" id="{B027E2C2-9C0A-4687-B7FA-BDD9420053FF}"/>
              </a:ext>
            </a:extLst>
          </p:cNvPr>
          <p:cNvGraphicFramePr>
            <a:graphicFrameLocks/>
          </p:cNvGraphicFramePr>
          <p:nvPr>
            <p:extLst>
              <p:ext uri="{D42A27DB-BD31-4B8C-83A1-F6EECF244321}">
                <p14:modId xmlns:p14="http://schemas.microsoft.com/office/powerpoint/2010/main" val="3513645828"/>
              </p:ext>
            </p:extLst>
          </p:nvPr>
        </p:nvGraphicFramePr>
        <p:xfrm>
          <a:off x="3209365" y="1868374"/>
          <a:ext cx="6692567" cy="3929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21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DFA9-5AE8-6901-8A50-9ED31D3761B9}"/>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37163E73-2415-8087-41F5-1B1E2B562F9B}"/>
              </a:ext>
            </a:extLst>
          </p:cNvPr>
          <p:cNvSpPr txBox="1"/>
          <p:nvPr/>
        </p:nvSpPr>
        <p:spPr>
          <a:xfrm>
            <a:off x="1509600" y="2003936"/>
            <a:ext cx="9631226" cy="1733808"/>
          </a:xfrm>
          <a:prstGeom prst="rect">
            <a:avLst/>
          </a:prstGeom>
          <a:noFill/>
        </p:spPr>
        <p:txBody>
          <a:bodyPr wrap="square">
            <a:spAutoFit/>
          </a:bodyPr>
          <a:lstStyle/>
          <a:p>
            <a:pPr>
              <a:lnSpc>
                <a:spcPts val="3000"/>
              </a:lnSpc>
              <a:spcAft>
                <a:spcPts val="1800"/>
              </a:spcAft>
              <a:defRPr/>
            </a:pPr>
            <a:r>
              <a:rPr lang="it-IT" sz="3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Bilanci 2024 – Dati settoriali</a:t>
            </a:r>
          </a:p>
          <a:p>
            <a:pPr>
              <a:lnSpc>
                <a:spcPts val="4000"/>
              </a:lnSpc>
              <a:defRPr/>
            </a:pPr>
            <a:r>
              <a:rPr lang="it-IT" sz="3000" dirty="0">
                <a:solidFill>
                  <a:srgbClr val="FFFFFF"/>
                </a:solidFill>
                <a:latin typeface="Open Sans" panose="020B0606030504020204" pitchFamily="34" charset="0"/>
                <a:ea typeface="Open Sans" panose="020B0606030504020204" pitchFamily="34" charset="0"/>
                <a:cs typeface="Open Sans" panose="020B0606030504020204" pitchFamily="34" charset="0"/>
              </a:rPr>
              <a:t>Elaborazione dati su un campione parziale di bilanci 2023 di circa 554 mila società di capitali</a:t>
            </a:r>
          </a:p>
        </p:txBody>
      </p:sp>
      <p:sp>
        <p:nvSpPr>
          <p:cNvPr id="3" name="CasellaDiTesto 2">
            <a:extLst>
              <a:ext uri="{FF2B5EF4-FFF2-40B4-BE49-F238E27FC236}">
                <a16:creationId xmlns:a16="http://schemas.microsoft.com/office/drawing/2014/main" id="{B121452B-0D8F-7611-1F06-89BFF721B582}"/>
              </a:ext>
            </a:extLst>
          </p:cNvPr>
          <p:cNvSpPr txBox="1"/>
          <p:nvPr/>
        </p:nvSpPr>
        <p:spPr bwMode="auto">
          <a:xfrm>
            <a:off x="443371" y="538768"/>
            <a:ext cx="6840760" cy="461665"/>
          </a:xfrm>
          <a:prstGeom prst="rect">
            <a:avLst/>
          </a:prstGeom>
          <a:noFill/>
        </p:spPr>
        <p:txBody>
          <a:bodyPr wrap="square">
            <a:spAutoFit/>
          </a:bodyPr>
          <a:lstStyle/>
          <a:p>
            <a:pPr>
              <a:spcBef>
                <a:spcPts val="0"/>
              </a:spcBef>
              <a:defRPr/>
            </a:pPr>
            <a:r>
              <a:rPr lang="it-IT" sz="2400" b="1" cap="small" dirty="0">
                <a:solidFill>
                  <a:srgbClr val="C00000"/>
                </a:solidFill>
                <a:latin typeface="Calibri" panose="020F0502020204030204" pitchFamily="34" charset="0"/>
                <a:cs typeface="Calibri" panose="020F0502020204030204" pitchFamily="34" charset="0"/>
              </a:rPr>
              <a:t>Osservatorio FNC </a:t>
            </a:r>
            <a:r>
              <a:rPr lang="it-IT" sz="2000" b="1" cap="small" dirty="0">
                <a:solidFill>
                  <a:srgbClr val="C00000"/>
                </a:solidFill>
                <a:latin typeface="Calibri" panose="020F0502020204030204" pitchFamily="34" charset="0"/>
                <a:cs typeface="Calibri" panose="020F0502020204030204" pitchFamily="34" charset="0"/>
              </a:rPr>
              <a:t>sui bilanci delle società di capitali </a:t>
            </a:r>
          </a:p>
        </p:txBody>
      </p:sp>
      <p:grpSp>
        <p:nvGrpSpPr>
          <p:cNvPr id="2" name="Gruppo 1">
            <a:extLst>
              <a:ext uri="{FF2B5EF4-FFF2-40B4-BE49-F238E27FC236}">
                <a16:creationId xmlns:a16="http://schemas.microsoft.com/office/drawing/2014/main" id="{EFFFA721-456E-8A17-AFC7-DA85C8500A80}"/>
              </a:ext>
            </a:extLst>
          </p:cNvPr>
          <p:cNvGrpSpPr/>
          <p:nvPr/>
        </p:nvGrpSpPr>
        <p:grpSpPr>
          <a:xfrm>
            <a:off x="39614" y="-23815"/>
            <a:ext cx="1512168" cy="281843"/>
            <a:chOff x="39614" y="0"/>
            <a:chExt cx="1512168" cy="281843"/>
          </a:xfrm>
        </p:grpSpPr>
        <p:sp>
          <p:nvSpPr>
            <p:cNvPr id="4" name="Rettangolo 3">
              <a:hlinkClick r:id="rId2" action="ppaction://hlinksldjump"/>
              <a:extLst>
                <a:ext uri="{FF2B5EF4-FFF2-40B4-BE49-F238E27FC236}">
                  <a16:creationId xmlns:a16="http://schemas.microsoft.com/office/drawing/2014/main" id="{A860A06A-8CED-01A7-BAD1-85718BB271B2}"/>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2" action="ppaction://hlinksldjump"/>
              <a:extLst>
                <a:ext uri="{FF2B5EF4-FFF2-40B4-BE49-F238E27FC236}">
                  <a16:creationId xmlns:a16="http://schemas.microsoft.com/office/drawing/2014/main" id="{8F10DB7F-70AD-B562-408E-17478E4D86E6}"/>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4195168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6F9E2-E706-1484-1719-207D15A83ADA}"/>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C9A6B625-34E9-D1F9-1E9C-6D2AFBEEC890}"/>
              </a:ext>
            </a:extLst>
          </p:cNvPr>
          <p:cNvSpPr txBox="1"/>
          <p:nvPr/>
        </p:nvSpPr>
        <p:spPr>
          <a:xfrm>
            <a:off x="552000" y="606599"/>
            <a:ext cx="7459200" cy="78483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Ricavi</a:t>
            </a:r>
          </a:p>
          <a:p>
            <a:r>
              <a:rPr lang="it-IT" sz="2000" b="0" dirty="0">
                <a:solidFill>
                  <a:srgbClr val="000066"/>
                </a:solidFill>
              </a:rPr>
              <a:t>Società per settori economici</a:t>
            </a:r>
          </a:p>
        </p:txBody>
      </p:sp>
      <p:sp>
        <p:nvSpPr>
          <p:cNvPr id="7" name="CasellaDiTesto 6">
            <a:extLst>
              <a:ext uri="{FF2B5EF4-FFF2-40B4-BE49-F238E27FC236}">
                <a16:creationId xmlns:a16="http://schemas.microsoft.com/office/drawing/2014/main" id="{39546C30-468D-85B3-1D08-573E1DEA7BD5}"/>
              </a:ext>
            </a:extLst>
          </p:cNvPr>
          <p:cNvSpPr txBox="1"/>
          <p:nvPr/>
        </p:nvSpPr>
        <p:spPr>
          <a:xfrm>
            <a:off x="3195007" y="1611324"/>
            <a:ext cx="6980993" cy="418256"/>
          </a:xfrm>
          <a:prstGeom prst="rect">
            <a:avLst/>
          </a:prstGeom>
          <a:noFill/>
        </p:spPr>
        <p:txBody>
          <a:bodyPr anchor="ctr" anchorCtr="0"/>
          <a:lstStyle>
            <a:defPPr>
              <a:defRPr lang="it-IT"/>
            </a:defPPr>
            <a:lvl1pPr algn="ctr">
              <a:lnSpc>
                <a:spcPts val="2600"/>
              </a:lnSpc>
              <a:defRPr sz="1900" b="1" cap="small">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Var. % 2024 su 2023</a:t>
            </a:r>
          </a:p>
        </p:txBody>
      </p:sp>
      <p:grpSp>
        <p:nvGrpSpPr>
          <p:cNvPr id="4" name="Gruppo 3">
            <a:extLst>
              <a:ext uri="{FF2B5EF4-FFF2-40B4-BE49-F238E27FC236}">
                <a16:creationId xmlns:a16="http://schemas.microsoft.com/office/drawing/2014/main" id="{B26A7CE2-00A0-076F-755A-14F89A2FEC74}"/>
              </a:ext>
            </a:extLst>
          </p:cNvPr>
          <p:cNvGrpSpPr/>
          <p:nvPr/>
        </p:nvGrpSpPr>
        <p:grpSpPr>
          <a:xfrm>
            <a:off x="39614" y="0"/>
            <a:ext cx="1512168" cy="281843"/>
            <a:chOff x="39614" y="0"/>
            <a:chExt cx="1512168" cy="281843"/>
          </a:xfrm>
        </p:grpSpPr>
        <p:sp>
          <p:nvSpPr>
            <p:cNvPr id="6" name="Rettangolo 5">
              <a:hlinkClick r:id="rId2" action="ppaction://hlinksldjump"/>
              <a:extLst>
                <a:ext uri="{FF2B5EF4-FFF2-40B4-BE49-F238E27FC236}">
                  <a16:creationId xmlns:a16="http://schemas.microsoft.com/office/drawing/2014/main" id="{708CA25C-511F-8EB8-3E01-158720C819BE}"/>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8" name="Freccia a destra 7">
              <a:hlinkClick r:id="rId2" action="ppaction://hlinksldjump"/>
              <a:extLst>
                <a:ext uri="{FF2B5EF4-FFF2-40B4-BE49-F238E27FC236}">
                  <a16:creationId xmlns:a16="http://schemas.microsoft.com/office/drawing/2014/main" id="{95CD4704-DAC3-43BE-3B69-B922EBC892C1}"/>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10">
            <a:extLst>
              <a:ext uri="{FF2B5EF4-FFF2-40B4-BE49-F238E27FC236}">
                <a16:creationId xmlns:a16="http://schemas.microsoft.com/office/drawing/2014/main" id="{89668068-4B0D-2A56-A110-43B7A26BC933}"/>
              </a:ext>
            </a:extLst>
          </p:cNvPr>
          <p:cNvSpPr txBox="1">
            <a:spLocks noChangeArrowheads="1"/>
          </p:cNvSpPr>
          <p:nvPr/>
        </p:nvSpPr>
        <p:spPr bwMode="auto">
          <a:xfrm>
            <a:off x="-1" y="4162115"/>
            <a:ext cx="2416969" cy="298810"/>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p:txBody>
      </p:sp>
      <p:sp>
        <p:nvSpPr>
          <p:cNvPr id="2" name="Freccia a pentagono 1">
            <a:extLst>
              <a:ext uri="{FF2B5EF4-FFF2-40B4-BE49-F238E27FC236}">
                <a16:creationId xmlns:a16="http://schemas.microsoft.com/office/drawing/2014/main" id="{5D8FC74C-4984-9090-ECFF-ED823981EE61}"/>
              </a:ext>
            </a:extLst>
          </p:cNvPr>
          <p:cNvSpPr/>
          <p:nvPr/>
        </p:nvSpPr>
        <p:spPr>
          <a:xfrm>
            <a:off x="27007" y="2571439"/>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sp>
        <p:nvSpPr>
          <p:cNvPr id="12" name="CasellaDiTesto 11">
            <a:extLst>
              <a:ext uri="{FF2B5EF4-FFF2-40B4-BE49-F238E27FC236}">
                <a16:creationId xmlns:a16="http://schemas.microsoft.com/office/drawing/2014/main" id="{B66BFDCA-0DB5-199B-F55D-D0745BBF4159}"/>
              </a:ext>
            </a:extLst>
          </p:cNvPr>
          <p:cNvSpPr txBox="1"/>
          <p:nvPr/>
        </p:nvSpPr>
        <p:spPr>
          <a:xfrm>
            <a:off x="10133148" y="2036295"/>
            <a:ext cx="2016000" cy="3005505"/>
          </a:xfrm>
          <a:prstGeom prst="rect">
            <a:avLst/>
          </a:prstGeom>
          <a:solidFill>
            <a:srgbClr val="FFFFFF"/>
          </a:solidFill>
        </p:spPr>
        <p:txBody>
          <a:bodyPr wrap="square" lIns="72000" rtlCol="0">
            <a:noAutofit/>
          </a:bodyPr>
          <a:lstStyle/>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Calo dei ricavi nelle Costruzioni (-6,3%) e nell’industria </a:t>
            </a:r>
          </a:p>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(-3,1%). </a:t>
            </a:r>
          </a:p>
          <a:p>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Bene, invece, Alloggio e ristorazione (+6,9%), Trasporti (+5,6%), Altri servizi (+5,1%) e Commercio (+1,1%). </a:t>
            </a:r>
          </a:p>
        </p:txBody>
      </p:sp>
      <p:graphicFrame>
        <p:nvGraphicFramePr>
          <p:cNvPr id="3" name="Grafico 2">
            <a:extLst>
              <a:ext uri="{FF2B5EF4-FFF2-40B4-BE49-F238E27FC236}">
                <a16:creationId xmlns:a16="http://schemas.microsoft.com/office/drawing/2014/main" id="{9E7433DC-10D5-4DBD-8D49-4F3F78BB3E27}"/>
              </a:ext>
            </a:extLst>
          </p:cNvPr>
          <p:cNvGraphicFramePr>
            <a:graphicFrameLocks/>
          </p:cNvGraphicFramePr>
          <p:nvPr>
            <p:extLst>
              <p:ext uri="{D42A27DB-BD31-4B8C-83A1-F6EECF244321}">
                <p14:modId xmlns:p14="http://schemas.microsoft.com/office/powerpoint/2010/main" val="2750586434"/>
              </p:ext>
            </p:extLst>
          </p:nvPr>
        </p:nvGraphicFramePr>
        <p:xfrm>
          <a:off x="3195007" y="2036295"/>
          <a:ext cx="6969593" cy="37111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17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5F324-2853-E8DC-1E65-A866DD4F2D8D}"/>
            </a:ext>
          </a:extLst>
        </p:cNvPr>
        <p:cNvGrpSpPr/>
        <p:nvPr/>
      </p:nvGrpSpPr>
      <p:grpSpPr>
        <a:xfrm>
          <a:off x="0" y="0"/>
          <a:ext cx="0" cy="0"/>
          <a:chOff x="0" y="0"/>
          <a:chExt cx="0" cy="0"/>
        </a:xfrm>
      </p:grpSpPr>
      <p:sp>
        <p:nvSpPr>
          <p:cNvPr id="10" name="CasellaDiTesto 9">
            <a:extLst>
              <a:ext uri="{FF2B5EF4-FFF2-40B4-BE49-F238E27FC236}">
                <a16:creationId xmlns:a16="http://schemas.microsoft.com/office/drawing/2014/main" id="{5640109E-5BFD-85DD-C41E-140C01A4C0AF}"/>
              </a:ext>
            </a:extLst>
          </p:cNvPr>
          <p:cNvSpPr txBox="1"/>
          <p:nvPr/>
        </p:nvSpPr>
        <p:spPr>
          <a:xfrm>
            <a:off x="552000" y="606599"/>
            <a:ext cx="7459200" cy="78483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Società in utile</a:t>
            </a:r>
          </a:p>
          <a:p>
            <a:r>
              <a:rPr lang="it-IT" sz="2000" b="0" dirty="0">
                <a:solidFill>
                  <a:srgbClr val="000066"/>
                </a:solidFill>
              </a:rPr>
              <a:t>Società per settori economici</a:t>
            </a:r>
          </a:p>
        </p:txBody>
      </p:sp>
      <p:grpSp>
        <p:nvGrpSpPr>
          <p:cNvPr id="4" name="Gruppo 3">
            <a:extLst>
              <a:ext uri="{FF2B5EF4-FFF2-40B4-BE49-F238E27FC236}">
                <a16:creationId xmlns:a16="http://schemas.microsoft.com/office/drawing/2014/main" id="{82FD4D02-AFB7-2DE2-15BC-DD143761EDC5}"/>
              </a:ext>
            </a:extLst>
          </p:cNvPr>
          <p:cNvGrpSpPr/>
          <p:nvPr/>
        </p:nvGrpSpPr>
        <p:grpSpPr>
          <a:xfrm>
            <a:off x="39614" y="0"/>
            <a:ext cx="1512168" cy="281843"/>
            <a:chOff x="39614" y="0"/>
            <a:chExt cx="1512168" cy="281843"/>
          </a:xfrm>
        </p:grpSpPr>
        <p:sp>
          <p:nvSpPr>
            <p:cNvPr id="6" name="Rettangolo 5">
              <a:hlinkClick r:id="rId2" action="ppaction://hlinksldjump"/>
              <a:extLst>
                <a:ext uri="{FF2B5EF4-FFF2-40B4-BE49-F238E27FC236}">
                  <a16:creationId xmlns:a16="http://schemas.microsoft.com/office/drawing/2014/main" id="{8A1B60A5-AA92-D9C8-9AEF-EB10A638F3A5}"/>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8" name="Freccia a destra 7">
              <a:hlinkClick r:id="rId2" action="ppaction://hlinksldjump"/>
              <a:extLst>
                <a:ext uri="{FF2B5EF4-FFF2-40B4-BE49-F238E27FC236}">
                  <a16:creationId xmlns:a16="http://schemas.microsoft.com/office/drawing/2014/main" id="{CD46A29C-1DD9-43FB-FAD7-80DD1CD48DC7}"/>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10">
            <a:extLst>
              <a:ext uri="{FF2B5EF4-FFF2-40B4-BE49-F238E27FC236}">
                <a16:creationId xmlns:a16="http://schemas.microsoft.com/office/drawing/2014/main" id="{4B538E57-849A-9C93-A391-202A7BC604F8}"/>
              </a:ext>
            </a:extLst>
          </p:cNvPr>
          <p:cNvSpPr txBox="1">
            <a:spLocks noChangeArrowheads="1"/>
          </p:cNvSpPr>
          <p:nvPr/>
        </p:nvSpPr>
        <p:spPr bwMode="auto">
          <a:xfrm>
            <a:off x="-1" y="4162115"/>
            <a:ext cx="2416969" cy="298810"/>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5088" indent="-65088"/>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p:txBody>
      </p:sp>
      <p:sp>
        <p:nvSpPr>
          <p:cNvPr id="2" name="Freccia a pentagono 1">
            <a:extLst>
              <a:ext uri="{FF2B5EF4-FFF2-40B4-BE49-F238E27FC236}">
                <a16:creationId xmlns:a16="http://schemas.microsoft.com/office/drawing/2014/main" id="{BCE903E6-2953-8041-CEF2-E198C6E246D3}"/>
              </a:ext>
            </a:extLst>
          </p:cNvPr>
          <p:cNvSpPr/>
          <p:nvPr/>
        </p:nvSpPr>
        <p:spPr>
          <a:xfrm>
            <a:off x="27007" y="2571439"/>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bilanci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sp>
        <p:nvSpPr>
          <p:cNvPr id="5" name="CasellaDiTesto 4">
            <a:extLst>
              <a:ext uri="{FF2B5EF4-FFF2-40B4-BE49-F238E27FC236}">
                <a16:creationId xmlns:a16="http://schemas.microsoft.com/office/drawing/2014/main" id="{20893520-4B1A-8F9F-AB2B-E5FC117D2B0B}"/>
              </a:ext>
            </a:extLst>
          </p:cNvPr>
          <p:cNvSpPr txBox="1"/>
          <p:nvPr/>
        </p:nvSpPr>
        <p:spPr>
          <a:xfrm>
            <a:off x="10211999" y="1853974"/>
            <a:ext cx="1980000" cy="2532626"/>
          </a:xfrm>
          <a:prstGeom prst="rect">
            <a:avLst/>
          </a:prstGeom>
          <a:solidFill>
            <a:srgbClr val="FFFFFF"/>
          </a:solidFill>
        </p:spPr>
        <p:txBody>
          <a:bodyPr wrap="square" rtlCol="0">
            <a:noAutofit/>
          </a:bodyPr>
          <a:lstStyle/>
          <a:p>
            <a:r>
              <a:rPr lang="it-IT" sz="1600">
                <a:solidFill>
                  <a:srgbClr val="000000"/>
                </a:solidFill>
                <a:latin typeface="Open Sans" panose="020B0606030504020204" pitchFamily="34" charset="0"/>
                <a:ea typeface="Open Sans" panose="020B0606030504020204" pitchFamily="34" charset="0"/>
                <a:cs typeface="Open Sans" panose="020B0606030504020204" pitchFamily="34" charset="0"/>
              </a:rPr>
              <a:t>Nelle Costruzioni la </a:t>
            </a:r>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quota di società in utile più elevata </a:t>
            </a:r>
            <a:r>
              <a:rPr lang="it-IT" sz="1600">
                <a:solidFill>
                  <a:srgbClr val="000000"/>
                </a:solidFill>
                <a:latin typeface="Open Sans" panose="020B0606030504020204" pitchFamily="34" charset="0"/>
                <a:ea typeface="Open Sans" panose="020B0606030504020204" pitchFamily="34" charset="0"/>
                <a:cs typeface="Open Sans" panose="020B0606030504020204" pitchFamily="34" charset="0"/>
              </a:rPr>
              <a:t>(84,4%), </a:t>
            </a:r>
            <a:r>
              <a:rPr lang="it-IT"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mentre Altri servizi (73,3%) e Alloggio e ristorazione (73,2%) presentano le quote più basse. </a:t>
            </a:r>
          </a:p>
        </p:txBody>
      </p:sp>
      <p:graphicFrame>
        <p:nvGraphicFramePr>
          <p:cNvPr id="7" name="Grafico 6">
            <a:extLst>
              <a:ext uri="{FF2B5EF4-FFF2-40B4-BE49-F238E27FC236}">
                <a16:creationId xmlns:a16="http://schemas.microsoft.com/office/drawing/2014/main" id="{7B6B9A92-2D4F-4E4E-AAB6-0C7AC3C0D098}"/>
              </a:ext>
            </a:extLst>
          </p:cNvPr>
          <p:cNvGraphicFramePr>
            <a:graphicFrameLocks/>
          </p:cNvGraphicFramePr>
          <p:nvPr>
            <p:extLst>
              <p:ext uri="{D42A27DB-BD31-4B8C-83A1-F6EECF244321}">
                <p14:modId xmlns:p14="http://schemas.microsoft.com/office/powerpoint/2010/main" val="4243474653"/>
              </p:ext>
            </p:extLst>
          </p:nvPr>
        </p:nvGraphicFramePr>
        <p:xfrm>
          <a:off x="3195007" y="1853973"/>
          <a:ext cx="7016992" cy="3943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4014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0A2551E-CD24-430F-817C-8B7294595335}"/>
              </a:ext>
            </a:extLst>
          </p:cNvPr>
          <p:cNvSpPr txBox="1"/>
          <p:nvPr/>
        </p:nvSpPr>
        <p:spPr>
          <a:xfrm>
            <a:off x="453976" y="548680"/>
            <a:ext cx="6816725" cy="45720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L’Osservatorio: Presentazione</a:t>
            </a:r>
          </a:p>
        </p:txBody>
      </p:sp>
      <p:sp>
        <p:nvSpPr>
          <p:cNvPr id="8195" name="CasellaDiTesto 4">
            <a:extLst>
              <a:ext uri="{FF2B5EF4-FFF2-40B4-BE49-F238E27FC236}">
                <a16:creationId xmlns:a16="http://schemas.microsoft.com/office/drawing/2014/main" id="{C63B46B8-7AA8-46AE-815F-BBC924C884EC}"/>
              </a:ext>
            </a:extLst>
          </p:cNvPr>
          <p:cNvSpPr txBox="1">
            <a:spLocks noChangeArrowheads="1"/>
          </p:cNvSpPr>
          <p:nvPr/>
        </p:nvSpPr>
        <p:spPr bwMode="auto">
          <a:xfrm>
            <a:off x="479376" y="1562100"/>
            <a:ext cx="11376074" cy="415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L’Osservatorio FNC sui bilanci delle società di capitali presenta il trend dei principali indicatori di bilancio di un ampio campione di società italiane. </a:t>
            </a:r>
          </a:p>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In particolare, sono elaborati e presentati i dati relativi al trend dei ricavi e dei dipendenti, oltre ad alcuni indici di bilancio tra cui indici di patrimonializzazione e indebitamento, con particolare riguardo anche ai debiti tributari e previdenziali.</a:t>
            </a:r>
          </a:p>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I dati sono presentati per macroarea territoriale, settore di attività economica e classe dimensionale (classi di fatturato).</a:t>
            </a:r>
          </a:p>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Prima di soffermarsi sui dati di bilancio 2024, l’osservatorio riporta una stima dell’andamento del fatturato per il biennio 2025-2026 ed un’analisi della distribuzione delle società per classi dimensionali. </a:t>
            </a:r>
          </a:p>
        </p:txBody>
      </p:sp>
      <p:grpSp>
        <p:nvGrpSpPr>
          <p:cNvPr id="2" name="Gruppo 1">
            <a:extLst>
              <a:ext uri="{FF2B5EF4-FFF2-40B4-BE49-F238E27FC236}">
                <a16:creationId xmlns:a16="http://schemas.microsoft.com/office/drawing/2014/main" id="{1135A98A-3558-E80F-B38A-CE28E8065C51}"/>
              </a:ext>
            </a:extLst>
          </p:cNvPr>
          <p:cNvGrpSpPr/>
          <p:nvPr/>
        </p:nvGrpSpPr>
        <p:grpSpPr>
          <a:xfrm>
            <a:off x="39614" y="0"/>
            <a:ext cx="1512168" cy="281843"/>
            <a:chOff x="39614" y="0"/>
            <a:chExt cx="1512168" cy="281843"/>
          </a:xfrm>
        </p:grpSpPr>
        <p:sp>
          <p:nvSpPr>
            <p:cNvPr id="3" name="Rettangolo 2">
              <a:hlinkClick r:id="rId2" action="ppaction://hlinksldjump"/>
              <a:extLst>
                <a:ext uri="{FF2B5EF4-FFF2-40B4-BE49-F238E27FC236}">
                  <a16:creationId xmlns:a16="http://schemas.microsoft.com/office/drawing/2014/main" id="{BAFC741B-65AF-47DA-558F-55E0E06295A4}"/>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2" action="ppaction://hlinksldjump"/>
              <a:extLst>
                <a:ext uri="{FF2B5EF4-FFF2-40B4-BE49-F238E27FC236}">
                  <a16:creationId xmlns:a16="http://schemas.microsoft.com/office/drawing/2014/main" id="{5CB9DE4B-F0EC-BAE5-880F-34B63ACE8EEC}"/>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2263815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0A2551E-CD24-430F-817C-8B7294595335}"/>
              </a:ext>
            </a:extLst>
          </p:cNvPr>
          <p:cNvSpPr txBox="1"/>
          <p:nvPr/>
        </p:nvSpPr>
        <p:spPr>
          <a:xfrm>
            <a:off x="453976" y="548680"/>
            <a:ext cx="6816725" cy="43858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L’Osservatorio: Metodologia</a:t>
            </a:r>
          </a:p>
        </p:txBody>
      </p:sp>
      <p:sp>
        <p:nvSpPr>
          <p:cNvPr id="8195" name="CasellaDiTesto 4">
            <a:extLst>
              <a:ext uri="{FF2B5EF4-FFF2-40B4-BE49-F238E27FC236}">
                <a16:creationId xmlns:a16="http://schemas.microsoft.com/office/drawing/2014/main" id="{C63B46B8-7AA8-46AE-815F-BBC924C884EC}"/>
              </a:ext>
            </a:extLst>
          </p:cNvPr>
          <p:cNvSpPr txBox="1">
            <a:spLocks noChangeArrowheads="1"/>
          </p:cNvSpPr>
          <p:nvPr/>
        </p:nvSpPr>
        <p:spPr bwMode="auto">
          <a:xfrm>
            <a:off x="479376" y="1562100"/>
            <a:ext cx="11376074" cy="415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L’Osservatorio elabora dati di bilancio delle società di capitali per le quali è disponibile il bilancio in tutti e tre gli anni considerati (2022, 2023 e 2024) escludendo le società con ricavi inferiori a 100 mila euro e superiori a un miliardo di euro (campione di 554 mila società).</a:t>
            </a:r>
          </a:p>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Gli indici di bilancio sono calcolati solo sulle società con patrimonio netto e risultato di esercizio positivi (campione di 458 mila società).</a:t>
            </a:r>
          </a:p>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Sono escluse dall’analisi le società operanti nei settori dei servizi finanziari, assicurativi e ausiliari.  </a:t>
            </a:r>
          </a:p>
          <a:p>
            <a:pPr algn="just">
              <a:lnSpc>
                <a:spcPct val="110000"/>
              </a:lnSpc>
              <a:spcBef>
                <a:spcPts val="1200"/>
              </a:spcBef>
              <a:spcAft>
                <a:spcPts val="600"/>
              </a:spcAft>
            </a:pPr>
            <a:r>
              <a:rPr lang="it-IT" altLang="it-IT" sz="2000" dirty="0">
                <a:solidFill>
                  <a:srgbClr val="000000"/>
                </a:solidFill>
                <a:latin typeface="Open Sans" panose="020B0606030504020204" pitchFamily="34" charset="0"/>
                <a:cs typeface="Open Sans" panose="020B0606030504020204" pitchFamily="34" charset="0"/>
              </a:rPr>
              <a:t>Esclusivamente a fini statistici, come riportato nella slide successiva, l’Osservatorio elabora i dati strutturali sulla dimensione delle società considerando tutte quelle che hanno presentato almeno un bilancio nell’ultimo triennio (2022-2024).</a:t>
            </a:r>
          </a:p>
        </p:txBody>
      </p:sp>
      <p:grpSp>
        <p:nvGrpSpPr>
          <p:cNvPr id="2" name="Gruppo 1">
            <a:extLst>
              <a:ext uri="{FF2B5EF4-FFF2-40B4-BE49-F238E27FC236}">
                <a16:creationId xmlns:a16="http://schemas.microsoft.com/office/drawing/2014/main" id="{F98B2A57-6FAA-6103-D88D-4299A36C567D}"/>
              </a:ext>
            </a:extLst>
          </p:cNvPr>
          <p:cNvGrpSpPr/>
          <p:nvPr/>
        </p:nvGrpSpPr>
        <p:grpSpPr>
          <a:xfrm>
            <a:off x="39614" y="0"/>
            <a:ext cx="1512168" cy="281843"/>
            <a:chOff x="39614" y="0"/>
            <a:chExt cx="1512168" cy="281843"/>
          </a:xfrm>
        </p:grpSpPr>
        <p:sp>
          <p:nvSpPr>
            <p:cNvPr id="3" name="Rettangolo 2">
              <a:hlinkClick r:id="rId2" action="ppaction://hlinksldjump"/>
              <a:extLst>
                <a:ext uri="{FF2B5EF4-FFF2-40B4-BE49-F238E27FC236}">
                  <a16:creationId xmlns:a16="http://schemas.microsoft.com/office/drawing/2014/main" id="{DD56F10A-5E64-FBEB-CEDA-A11ADD10E1ED}"/>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5" name="Freccia a destra 4">
              <a:hlinkClick r:id="rId2" action="ppaction://hlinksldjump"/>
              <a:extLst>
                <a:ext uri="{FF2B5EF4-FFF2-40B4-BE49-F238E27FC236}">
                  <a16:creationId xmlns:a16="http://schemas.microsoft.com/office/drawing/2014/main" id="{0DA2CB77-FD63-F270-3D67-499DCA0FDFE3}"/>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80823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3435110-CFD9-45DB-AC47-04556E098192}"/>
              </a:ext>
            </a:extLst>
          </p:cNvPr>
          <p:cNvSpPr txBox="1"/>
          <p:nvPr/>
        </p:nvSpPr>
        <p:spPr>
          <a:xfrm>
            <a:off x="461158" y="377937"/>
            <a:ext cx="7464152" cy="823302"/>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sz="2400" dirty="0">
                <a:solidFill>
                  <a:srgbClr val="000066"/>
                </a:solidFill>
              </a:rPr>
              <a:t>Società di capitali</a:t>
            </a:r>
          </a:p>
          <a:p>
            <a:pPr>
              <a:lnSpc>
                <a:spcPts val="3000"/>
              </a:lnSpc>
            </a:pPr>
            <a:r>
              <a:rPr lang="it-IT" sz="2000" b="0" dirty="0">
                <a:solidFill>
                  <a:srgbClr val="000066"/>
                </a:solidFill>
              </a:rPr>
              <a:t>Quote percentuali per classi di ricavi</a:t>
            </a:r>
          </a:p>
        </p:txBody>
      </p:sp>
      <p:sp>
        <p:nvSpPr>
          <p:cNvPr id="6" name="CasellaDiTesto 10">
            <a:extLst>
              <a:ext uri="{FF2B5EF4-FFF2-40B4-BE49-F238E27FC236}">
                <a16:creationId xmlns:a16="http://schemas.microsoft.com/office/drawing/2014/main" id="{52F85FD1-69E5-046E-6931-5CB5138E7D08}"/>
              </a:ext>
            </a:extLst>
          </p:cNvPr>
          <p:cNvSpPr txBox="1">
            <a:spLocks noChangeArrowheads="1"/>
          </p:cNvSpPr>
          <p:nvPr/>
        </p:nvSpPr>
        <p:spPr bwMode="auto">
          <a:xfrm>
            <a:off x="0" y="4244339"/>
            <a:ext cx="2414588" cy="43730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60325" indent="-60325"/>
            <a:r>
              <a:rPr lang="it-IT" altLang="it-IT" sz="900" dirty="0">
                <a:solidFill>
                  <a:srgbClr val="C00000"/>
                </a:solidFill>
                <a:latin typeface="Open Sans" panose="020B0606030504020204" pitchFamily="34" charset="0"/>
                <a:cs typeface="Open Sans" panose="020B0606030504020204" pitchFamily="34" charset="0"/>
              </a:rPr>
              <a:t>*</a:t>
            </a:r>
            <a:r>
              <a:rPr lang="it-IT" altLang="it-IT" sz="900" dirty="0">
                <a:solidFill>
                  <a:srgbClr val="333333"/>
                </a:solidFill>
                <a:latin typeface="Open Sans" panose="020B0606030504020204" pitchFamily="34" charset="0"/>
                <a:cs typeface="Open Sans" panose="020B0606030504020204" pitchFamily="34" charset="0"/>
              </a:rPr>
              <a:t>Escluso servizi finanziari, assicurativi e ausiliari.</a:t>
            </a:r>
          </a:p>
          <a:p>
            <a:pPr marL="60325" indent="-60325"/>
            <a:r>
              <a:rPr lang="it-IT" altLang="it-IT" sz="900" dirty="0">
                <a:solidFill>
                  <a:srgbClr val="333333"/>
                </a:solidFill>
                <a:latin typeface="Open Sans" panose="020B0606030504020204" pitchFamily="34" charset="0"/>
                <a:cs typeface="Open Sans" panose="020B0606030504020204" pitchFamily="34" charset="0"/>
              </a:rPr>
              <a:t>- Classi di ricavi in </a:t>
            </a:r>
            <a:r>
              <a:rPr lang="it-IT" altLang="it-IT" sz="900" dirty="0" err="1">
                <a:solidFill>
                  <a:srgbClr val="333333"/>
                </a:solidFill>
                <a:latin typeface="Open Sans" panose="020B0606030504020204" pitchFamily="34" charset="0"/>
                <a:cs typeface="Open Sans" panose="020B0606030504020204" pitchFamily="34" charset="0"/>
              </a:rPr>
              <a:t>mgl</a:t>
            </a:r>
            <a:r>
              <a:rPr lang="it-IT" altLang="it-IT" sz="900" dirty="0">
                <a:solidFill>
                  <a:srgbClr val="333333"/>
                </a:solidFill>
                <a:latin typeface="Open Sans" panose="020B0606030504020204" pitchFamily="34" charset="0"/>
                <a:cs typeface="Open Sans" panose="020B0606030504020204" pitchFamily="34" charset="0"/>
              </a:rPr>
              <a:t>. di euro</a:t>
            </a:r>
          </a:p>
        </p:txBody>
      </p:sp>
      <p:sp>
        <p:nvSpPr>
          <p:cNvPr id="7" name="Freccia a pentagono 6">
            <a:extLst>
              <a:ext uri="{FF2B5EF4-FFF2-40B4-BE49-F238E27FC236}">
                <a16:creationId xmlns:a16="http://schemas.microsoft.com/office/drawing/2014/main" id="{27E45045-EFCA-D091-A639-31F7BF7D03D1}"/>
              </a:ext>
            </a:extLst>
          </p:cNvPr>
          <p:cNvSpPr/>
          <p:nvPr/>
        </p:nvSpPr>
        <p:spPr>
          <a:xfrm>
            <a:off x="24373" y="2637000"/>
            <a:ext cx="3168000" cy="1584000"/>
          </a:xfrm>
          <a:prstGeom prst="homePlate">
            <a:avLst/>
          </a:prstGeom>
          <a:solidFill>
            <a:srgbClr val="003366">
              <a:alpha val="90000"/>
            </a:srgbClr>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Aft>
                <a:spcPts val="0"/>
              </a:spcAft>
              <a:defRPr/>
            </a:pPr>
            <a:r>
              <a:rPr lang="it-IT"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Società con almeno un bilancio </a:t>
            </a:r>
          </a:p>
          <a:p>
            <a:pPr algn="ctr">
              <a:lnSpc>
                <a:spcPct val="90000"/>
              </a:lnSpc>
              <a:spcAft>
                <a:spcPts val="0"/>
              </a:spcAft>
              <a:defRPr/>
            </a:pPr>
            <a:r>
              <a:rPr lang="en-US" sz="24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2022-2024*</a:t>
            </a:r>
          </a:p>
        </p:txBody>
      </p:sp>
      <p:grpSp>
        <p:nvGrpSpPr>
          <p:cNvPr id="5" name="Gruppo 4">
            <a:extLst>
              <a:ext uri="{FF2B5EF4-FFF2-40B4-BE49-F238E27FC236}">
                <a16:creationId xmlns:a16="http://schemas.microsoft.com/office/drawing/2014/main" id="{3571B165-677D-69F2-1EDF-4E4B74A186AE}"/>
              </a:ext>
            </a:extLst>
          </p:cNvPr>
          <p:cNvGrpSpPr/>
          <p:nvPr/>
        </p:nvGrpSpPr>
        <p:grpSpPr>
          <a:xfrm>
            <a:off x="39614" y="0"/>
            <a:ext cx="1512168" cy="281843"/>
            <a:chOff x="39614" y="0"/>
            <a:chExt cx="1512168" cy="281843"/>
          </a:xfrm>
        </p:grpSpPr>
        <p:sp>
          <p:nvSpPr>
            <p:cNvPr id="9" name="Rettangolo 8">
              <a:hlinkClick r:id="rId3" action="ppaction://hlinksldjump"/>
              <a:extLst>
                <a:ext uri="{FF2B5EF4-FFF2-40B4-BE49-F238E27FC236}">
                  <a16:creationId xmlns:a16="http://schemas.microsoft.com/office/drawing/2014/main" id="{6BF3C6EA-A891-69EE-1607-74A5C8C4FFFA}"/>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10" name="Freccia a destra 9">
              <a:hlinkClick r:id="rId3" action="ppaction://hlinksldjump"/>
              <a:extLst>
                <a:ext uri="{FF2B5EF4-FFF2-40B4-BE49-F238E27FC236}">
                  <a16:creationId xmlns:a16="http://schemas.microsoft.com/office/drawing/2014/main" id="{CAB7A3F3-8A07-225B-43BB-938EAF7E055E}"/>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 name="CasellaDiTesto 1">
            <a:extLst>
              <a:ext uri="{FF2B5EF4-FFF2-40B4-BE49-F238E27FC236}">
                <a16:creationId xmlns:a16="http://schemas.microsoft.com/office/drawing/2014/main" id="{5867BCD5-E17A-44E8-1D11-EC465307E35D}"/>
              </a:ext>
            </a:extLst>
          </p:cNvPr>
          <p:cNvSpPr txBox="1"/>
          <p:nvPr/>
        </p:nvSpPr>
        <p:spPr>
          <a:xfrm>
            <a:off x="10381290" y="1513800"/>
            <a:ext cx="1808587" cy="4478149"/>
          </a:xfrm>
          <a:prstGeom prst="rect">
            <a:avLst/>
          </a:prstGeom>
          <a:solidFill>
            <a:srgbClr val="FFFFFF"/>
          </a:solidFill>
          <a:ln>
            <a:noFill/>
          </a:ln>
        </p:spPr>
        <p:txBody>
          <a:bodyPr wrap="square" rtlCol="0">
            <a:spAutoFit/>
          </a:bodyPr>
          <a:lstStyle/>
          <a:p>
            <a:r>
              <a:rPr lang="it-IT" sz="1500" dirty="0">
                <a:solidFill>
                  <a:srgbClr val="000000"/>
                </a:solidFill>
                <a:latin typeface="Open Sans" panose="020B0606030504020204" pitchFamily="34" charset="0"/>
                <a:ea typeface="Open Sans" panose="020B0606030504020204" pitchFamily="34" charset="0"/>
                <a:cs typeface="Open Sans" panose="020B0606030504020204" pitchFamily="34" charset="0"/>
              </a:rPr>
              <a:t>Il 93,3% delle società di capitali italiane non supera i 5 milioni di fatturato. Le </a:t>
            </a:r>
            <a:r>
              <a:rPr lang="it-IT" sz="15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pmi</a:t>
            </a:r>
            <a:r>
              <a:rPr lang="it-IT" sz="1500" dirty="0">
                <a:solidFill>
                  <a:srgbClr val="000000"/>
                </a:solidFill>
                <a:latin typeface="Open Sans" panose="020B0606030504020204" pitchFamily="34" charset="0"/>
                <a:ea typeface="Open Sans" panose="020B0606030504020204" pitchFamily="34" charset="0"/>
                <a:cs typeface="Open Sans" panose="020B0606030504020204" pitchFamily="34" charset="0"/>
              </a:rPr>
              <a:t> (5 mln-50 mln di fatturato) sono il 5,9%, occupano il 24,5% di tutti i dipendenti e realizzano il 26,7% di tutto il fatturato. Le società con più di 50 milioni di fatturato sono lo 0,8% e realizzano il 31,9% dei ricavi totali.</a:t>
            </a:r>
          </a:p>
        </p:txBody>
      </p:sp>
      <p:sp>
        <p:nvSpPr>
          <p:cNvPr id="8" name="CasellaDiTesto 7">
            <a:extLst>
              <a:ext uri="{FF2B5EF4-FFF2-40B4-BE49-F238E27FC236}">
                <a16:creationId xmlns:a16="http://schemas.microsoft.com/office/drawing/2014/main" id="{5910ABB5-388C-8C34-656D-0EECC8CD1AC5}"/>
              </a:ext>
            </a:extLst>
          </p:cNvPr>
          <p:cNvSpPr txBox="1"/>
          <p:nvPr/>
        </p:nvSpPr>
        <p:spPr>
          <a:xfrm>
            <a:off x="4436445" y="1425300"/>
            <a:ext cx="3528000" cy="923330"/>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it-IT" b="1" dirty="0">
                <a:solidFill>
                  <a:srgbClr val="002060"/>
                </a:solidFill>
                <a:latin typeface="Calibri" panose="020F0502020204030204" pitchFamily="34" charset="0"/>
                <a:cs typeface="Calibri" panose="020F0502020204030204" pitchFamily="34" charset="0"/>
              </a:rPr>
              <a:t>Società 1.077.110</a:t>
            </a:r>
          </a:p>
          <a:p>
            <a:pPr marL="285750" indent="-285750">
              <a:buClr>
                <a:srgbClr val="C00000"/>
              </a:buClr>
              <a:buFont typeface="Wingdings" panose="05000000000000000000" pitchFamily="2" charset="2"/>
              <a:buChar char="Ø"/>
            </a:pPr>
            <a:r>
              <a:rPr lang="it-IT" b="1" dirty="0">
                <a:solidFill>
                  <a:srgbClr val="002060"/>
                </a:solidFill>
                <a:latin typeface="Calibri" panose="020F0502020204030204" pitchFamily="34" charset="0"/>
                <a:cs typeface="Calibri" panose="020F0502020204030204" pitchFamily="34" charset="0"/>
              </a:rPr>
              <a:t>Dipendenti 11.000.454</a:t>
            </a:r>
          </a:p>
          <a:p>
            <a:pPr marL="285750" indent="-285750">
              <a:buClr>
                <a:srgbClr val="C00000"/>
              </a:buClr>
              <a:buFont typeface="Wingdings" panose="05000000000000000000" pitchFamily="2" charset="2"/>
              <a:buChar char="Ø"/>
            </a:pPr>
            <a:r>
              <a:rPr lang="it-IT" b="1" dirty="0">
                <a:solidFill>
                  <a:srgbClr val="002060"/>
                </a:solidFill>
                <a:latin typeface="Calibri" panose="020F0502020204030204" pitchFamily="34" charset="0"/>
                <a:cs typeface="Calibri" panose="020F0502020204030204" pitchFamily="34" charset="0"/>
              </a:rPr>
              <a:t>Ricavi 3.485,3 miliardi di euro</a:t>
            </a:r>
          </a:p>
        </p:txBody>
      </p:sp>
      <p:graphicFrame>
        <p:nvGraphicFramePr>
          <p:cNvPr id="4" name="Grafico 3">
            <a:extLst>
              <a:ext uri="{FF2B5EF4-FFF2-40B4-BE49-F238E27FC236}">
                <a16:creationId xmlns:a16="http://schemas.microsoft.com/office/drawing/2014/main" id="{0F121634-5770-876E-12B5-E40E3B35B485}"/>
              </a:ext>
            </a:extLst>
          </p:cNvPr>
          <p:cNvGraphicFramePr>
            <a:graphicFrameLocks/>
          </p:cNvGraphicFramePr>
          <p:nvPr>
            <p:extLst>
              <p:ext uri="{D42A27DB-BD31-4B8C-83A1-F6EECF244321}">
                <p14:modId xmlns:p14="http://schemas.microsoft.com/office/powerpoint/2010/main" val="4113196439"/>
              </p:ext>
            </p:extLst>
          </p:nvPr>
        </p:nvGraphicFramePr>
        <p:xfrm>
          <a:off x="3192374" y="2348630"/>
          <a:ext cx="7188916" cy="30840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0AEE-EC20-3C10-A67F-4AC3399861A9}"/>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DABB3350-A016-B963-FE25-3C0C1E86B224}"/>
              </a:ext>
            </a:extLst>
          </p:cNvPr>
          <p:cNvSpPr txBox="1"/>
          <p:nvPr/>
        </p:nvSpPr>
        <p:spPr>
          <a:xfrm>
            <a:off x="1257600" y="1917000"/>
            <a:ext cx="9793088" cy="1733808"/>
          </a:xfrm>
          <a:prstGeom prst="rect">
            <a:avLst/>
          </a:prstGeom>
          <a:noFill/>
        </p:spPr>
        <p:txBody>
          <a:bodyPr wrap="square">
            <a:spAutoFit/>
          </a:bodyPr>
          <a:lstStyle/>
          <a:p>
            <a:pPr>
              <a:lnSpc>
                <a:spcPts val="3000"/>
              </a:lnSpc>
              <a:spcAft>
                <a:spcPts val="1800"/>
              </a:spcAft>
              <a:defRPr/>
            </a:pPr>
            <a:r>
              <a:rPr lang="it-IT" sz="3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Stime fatturato 2025-2026</a:t>
            </a:r>
          </a:p>
          <a:p>
            <a:pPr>
              <a:lnSpc>
                <a:spcPts val="4000"/>
              </a:lnSpc>
              <a:spcAft>
                <a:spcPts val="1800"/>
              </a:spcAft>
              <a:defRPr/>
            </a:pPr>
            <a:r>
              <a:rPr lang="it-IT" sz="3000" dirty="0">
                <a:solidFill>
                  <a:srgbClr val="FFFFFF"/>
                </a:solidFill>
                <a:latin typeface="Open Sans" panose="020B0606030504020204" pitchFamily="34" charset="0"/>
                <a:ea typeface="Open Sans" panose="020B0606030504020204" pitchFamily="34" charset="0"/>
                <a:cs typeface="Open Sans" panose="020B0606030504020204" pitchFamily="34" charset="0"/>
              </a:rPr>
              <a:t>Elaborazione dati su un campione di 554 mila società di capitali</a:t>
            </a:r>
          </a:p>
        </p:txBody>
      </p:sp>
      <p:sp>
        <p:nvSpPr>
          <p:cNvPr id="3" name="CasellaDiTesto 2">
            <a:extLst>
              <a:ext uri="{FF2B5EF4-FFF2-40B4-BE49-F238E27FC236}">
                <a16:creationId xmlns:a16="http://schemas.microsoft.com/office/drawing/2014/main" id="{945658ED-E5C3-06EE-43FA-3E8572462E6D}"/>
              </a:ext>
            </a:extLst>
          </p:cNvPr>
          <p:cNvSpPr txBox="1"/>
          <p:nvPr/>
        </p:nvSpPr>
        <p:spPr bwMode="auto">
          <a:xfrm>
            <a:off x="443371" y="538768"/>
            <a:ext cx="6840760" cy="461665"/>
          </a:xfrm>
          <a:prstGeom prst="rect">
            <a:avLst/>
          </a:prstGeom>
          <a:noFill/>
        </p:spPr>
        <p:txBody>
          <a:bodyPr wrap="square">
            <a:spAutoFit/>
          </a:bodyPr>
          <a:lstStyle/>
          <a:p>
            <a:pPr>
              <a:spcBef>
                <a:spcPts val="0"/>
              </a:spcBef>
              <a:defRPr/>
            </a:pPr>
            <a:r>
              <a:rPr lang="it-IT" sz="2400" b="1" cap="small" dirty="0">
                <a:solidFill>
                  <a:srgbClr val="C00000"/>
                </a:solidFill>
                <a:latin typeface="Calibri" panose="020F0502020204030204" pitchFamily="34" charset="0"/>
                <a:cs typeface="Calibri" panose="020F0502020204030204" pitchFamily="34" charset="0"/>
              </a:rPr>
              <a:t>Osservatorio FNC </a:t>
            </a:r>
            <a:r>
              <a:rPr lang="it-IT" sz="2000" b="1" cap="small" dirty="0">
                <a:solidFill>
                  <a:srgbClr val="C00000"/>
                </a:solidFill>
                <a:latin typeface="Calibri" panose="020F0502020204030204" pitchFamily="34" charset="0"/>
                <a:cs typeface="Calibri" panose="020F0502020204030204" pitchFamily="34" charset="0"/>
              </a:rPr>
              <a:t>sui bilanci delle società di capitali </a:t>
            </a:r>
          </a:p>
        </p:txBody>
      </p:sp>
      <p:grpSp>
        <p:nvGrpSpPr>
          <p:cNvPr id="7" name="Gruppo 6">
            <a:extLst>
              <a:ext uri="{FF2B5EF4-FFF2-40B4-BE49-F238E27FC236}">
                <a16:creationId xmlns:a16="http://schemas.microsoft.com/office/drawing/2014/main" id="{18D22688-91BB-ECC0-A494-635E84C5C233}"/>
              </a:ext>
            </a:extLst>
          </p:cNvPr>
          <p:cNvGrpSpPr/>
          <p:nvPr/>
        </p:nvGrpSpPr>
        <p:grpSpPr>
          <a:xfrm>
            <a:off x="98400" y="-23815"/>
            <a:ext cx="1512168" cy="281843"/>
            <a:chOff x="39614" y="0"/>
            <a:chExt cx="1512168" cy="281843"/>
          </a:xfrm>
        </p:grpSpPr>
        <p:sp>
          <p:nvSpPr>
            <p:cNvPr id="8" name="Rettangolo 7">
              <a:hlinkClick r:id="rId2" action="ppaction://hlinksldjump"/>
              <a:extLst>
                <a:ext uri="{FF2B5EF4-FFF2-40B4-BE49-F238E27FC236}">
                  <a16:creationId xmlns:a16="http://schemas.microsoft.com/office/drawing/2014/main" id="{B58326F7-1A32-A64C-4BBF-4675276FFE3A}"/>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9" name="Freccia a destra 8">
              <a:hlinkClick r:id="rId2" action="ppaction://hlinksldjump"/>
              <a:extLst>
                <a:ext uri="{FF2B5EF4-FFF2-40B4-BE49-F238E27FC236}">
                  <a16:creationId xmlns:a16="http://schemas.microsoft.com/office/drawing/2014/main" id="{14BC3B91-F981-C142-AA5C-F1A64592096E}"/>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198055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6CFDCDCF-3CCA-4083-84F1-2A92E895ECA1}"/>
              </a:ext>
            </a:extLst>
          </p:cNvPr>
          <p:cNvSpPr txBox="1"/>
          <p:nvPr/>
        </p:nvSpPr>
        <p:spPr>
          <a:xfrm>
            <a:off x="462484" y="521668"/>
            <a:ext cx="5087838" cy="45720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Sintesi dei dati</a:t>
            </a:r>
          </a:p>
        </p:txBody>
      </p:sp>
      <p:sp>
        <p:nvSpPr>
          <p:cNvPr id="28675" name="CasellaDiTesto 8">
            <a:extLst>
              <a:ext uri="{FF2B5EF4-FFF2-40B4-BE49-F238E27FC236}">
                <a16:creationId xmlns:a16="http://schemas.microsoft.com/office/drawing/2014/main" id="{156F933B-4012-42A7-BD98-677F2D262490}"/>
              </a:ext>
            </a:extLst>
          </p:cNvPr>
          <p:cNvSpPr txBox="1">
            <a:spLocks noChangeArrowheads="1"/>
          </p:cNvSpPr>
          <p:nvPr/>
        </p:nvSpPr>
        <p:spPr bwMode="auto">
          <a:xfrm>
            <a:off x="263352" y="1459384"/>
            <a:ext cx="11809312"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spcBef>
                <a:spcPts val="1200"/>
              </a:spcBef>
              <a:spcAft>
                <a:spcPts val="600"/>
              </a:spcAft>
            </a:pPr>
            <a:r>
              <a:rPr lang="it-IT" alt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Nel 2025 è proseguito il rallentamento dell’economia italiana. Secondo le stime più recenti, la crescita annua sarebbe stata dello 0,5%, in calo rispetto allo 0,7% del 2024 e all’1% del 2023. Nel 2026, grazie ad una maggiore spinta della domanda interna e degli investimenti, la crescita è prevista nella misura dello 0,8%. Nel corso dell’ultimo anno, la domanda estera netta, secondo le previsioni Istat, fornirebbe un apporto negativo alla crescita del </a:t>
            </a:r>
            <a:r>
              <a:rPr lang="it-IT" altLang="it-IT"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Pil</a:t>
            </a:r>
            <a:r>
              <a:rPr lang="it-IT" alt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(-0,6 punti percentuali). </a:t>
            </a:r>
          </a:p>
          <a:p>
            <a:pPr algn="just">
              <a:lnSpc>
                <a:spcPct val="110000"/>
              </a:lnSpc>
              <a:spcBef>
                <a:spcPts val="1200"/>
              </a:spcBef>
              <a:spcAft>
                <a:spcPts val="600"/>
              </a:spcAft>
            </a:pPr>
            <a:r>
              <a:rPr lang="it-IT" alt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L’andamento del </a:t>
            </a:r>
            <a:r>
              <a:rPr lang="it-IT" altLang="it-IT" sz="20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Pil</a:t>
            </a:r>
            <a:r>
              <a:rPr lang="it-IT" alt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 si riflette sui bilanci delle imprese che mostrano un appiattimento della dinamica dei ricavi aggregati. Secondo gli ultimi dati provenienti dalle statistiche sui flussi mensili della fatturazione elettronica, nei primi dieci mesi del 2025, l’imponibile IVA totale è aumentato del 2,8% dopo il calo dell’1,4% registrato per il 2024. Nei primi undici mesi del 2025, la produzione industriale fa segnare un tendenziale di -0,5%. Nello stesso periodo, il fatturato delle imprese industriali fa registrare un incremento dello 0,4%, mentre nel settore terziario è aumentato dell’1,9%. </a:t>
            </a:r>
          </a:p>
        </p:txBody>
      </p:sp>
      <p:grpSp>
        <p:nvGrpSpPr>
          <p:cNvPr id="2" name="Gruppo 1">
            <a:extLst>
              <a:ext uri="{FF2B5EF4-FFF2-40B4-BE49-F238E27FC236}">
                <a16:creationId xmlns:a16="http://schemas.microsoft.com/office/drawing/2014/main" id="{0DE660BB-442C-78AD-57D7-31F089A14ADD}"/>
              </a:ext>
            </a:extLst>
          </p:cNvPr>
          <p:cNvGrpSpPr/>
          <p:nvPr/>
        </p:nvGrpSpPr>
        <p:grpSpPr>
          <a:xfrm>
            <a:off x="39614" y="0"/>
            <a:ext cx="1512168" cy="281843"/>
            <a:chOff x="39614" y="0"/>
            <a:chExt cx="1512168" cy="281843"/>
          </a:xfrm>
        </p:grpSpPr>
        <p:sp>
          <p:nvSpPr>
            <p:cNvPr id="3" name="Rettangolo 2">
              <a:hlinkClick r:id="rId2" action="ppaction://hlinksldjump"/>
              <a:extLst>
                <a:ext uri="{FF2B5EF4-FFF2-40B4-BE49-F238E27FC236}">
                  <a16:creationId xmlns:a16="http://schemas.microsoft.com/office/drawing/2014/main" id="{D67DA0D5-1484-992E-CF26-F1AF3EACCAC0}"/>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4" name="Freccia a destra 3">
              <a:hlinkClick r:id="rId2" action="ppaction://hlinksldjump"/>
              <a:extLst>
                <a:ext uri="{FF2B5EF4-FFF2-40B4-BE49-F238E27FC236}">
                  <a16:creationId xmlns:a16="http://schemas.microsoft.com/office/drawing/2014/main" id="{A6E1E9DA-BB10-26F0-2936-CFD568AEBF24}"/>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34685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6CFDCDCF-3CCA-4083-84F1-2A92E895ECA1}"/>
              </a:ext>
            </a:extLst>
          </p:cNvPr>
          <p:cNvSpPr txBox="1"/>
          <p:nvPr/>
        </p:nvSpPr>
        <p:spPr>
          <a:xfrm>
            <a:off x="462484" y="521668"/>
            <a:ext cx="5087838" cy="45720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Sintesi dei dati</a:t>
            </a:r>
          </a:p>
        </p:txBody>
      </p:sp>
      <p:sp>
        <p:nvSpPr>
          <p:cNvPr id="28675" name="CasellaDiTesto 8">
            <a:extLst>
              <a:ext uri="{FF2B5EF4-FFF2-40B4-BE49-F238E27FC236}">
                <a16:creationId xmlns:a16="http://schemas.microsoft.com/office/drawing/2014/main" id="{156F933B-4012-42A7-BD98-677F2D262490}"/>
              </a:ext>
            </a:extLst>
          </p:cNvPr>
          <p:cNvSpPr txBox="1">
            <a:spLocks noChangeArrowheads="1"/>
          </p:cNvSpPr>
          <p:nvPr/>
        </p:nvSpPr>
        <p:spPr bwMode="auto">
          <a:xfrm>
            <a:off x="263352" y="1459384"/>
            <a:ext cx="11809312"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0000"/>
              </a:lnSpc>
              <a:spcBef>
                <a:spcPts val="600"/>
              </a:spcBef>
              <a:spcAft>
                <a:spcPts val="600"/>
              </a:spcAft>
            </a:pPr>
            <a:r>
              <a:rPr lang="it-IT" alt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Sulla base dei dati congiunturali relativi al 2025, stimiamo un incremento moderato del fatturato delle società di capitali che fanno parte dell’Osservatorio FNC per il biennio 2025-2026. In particolare, il fatturato complessivo, dopo una crescita nominale del 3,2% nel 2023 e dello 0,1% nel 2024,  è previsto in aumento dell’1,5% in termini nominali (-0,5% in termini reali) nel 2025 e del 2,9% in termini nominali (1,1% in termini reali) nel 2026. </a:t>
            </a:r>
          </a:p>
          <a:p>
            <a:pPr algn="just">
              <a:lnSpc>
                <a:spcPct val="110000"/>
              </a:lnSpc>
              <a:spcBef>
                <a:spcPts val="600"/>
              </a:spcBef>
              <a:spcAft>
                <a:spcPts val="600"/>
              </a:spcAft>
            </a:pPr>
            <a:r>
              <a:rPr lang="it-IT" alt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Il positivo andamento della spesa per investimenti (+2,8% nel 2025), trainata dal PNRR, fornisce un contributo positivo alla crescita dell’economia. In Italia l’espansione è dovuta principalmente agli investimenti in fabbricati non residenziali (+15,2% nel 2025).</a:t>
            </a:r>
          </a:p>
          <a:p>
            <a:pPr algn="just">
              <a:lnSpc>
                <a:spcPct val="110000"/>
              </a:lnSpc>
              <a:spcBef>
                <a:spcPts val="600"/>
              </a:spcBef>
              <a:spcAft>
                <a:spcPts val="600"/>
              </a:spcAft>
            </a:pPr>
            <a:r>
              <a:rPr lang="it-IT" altLang="it-IT" sz="2000" dirty="0">
                <a:solidFill>
                  <a:srgbClr val="000000"/>
                </a:solidFill>
                <a:latin typeface="Open Sans" panose="020B0606030504020204" pitchFamily="34" charset="0"/>
                <a:ea typeface="Open Sans" panose="020B0606030504020204" pitchFamily="34" charset="0"/>
                <a:cs typeface="Open Sans" panose="020B0606030504020204" pitchFamily="34" charset="0"/>
              </a:rPr>
              <a:t>Si tratta, comunque, di un effetto circoscritto del quale sembrano beneficiare in modo particolare le società operanti nel settore costruzioni. In generale, prevale la cautela. Ciò deve indurre a mantenere un buon livello di allerta e continuare a presidiare costantemente il monitoraggio dei conti aziendali. </a:t>
            </a:r>
          </a:p>
        </p:txBody>
      </p:sp>
      <p:grpSp>
        <p:nvGrpSpPr>
          <p:cNvPr id="2" name="Gruppo 1">
            <a:extLst>
              <a:ext uri="{FF2B5EF4-FFF2-40B4-BE49-F238E27FC236}">
                <a16:creationId xmlns:a16="http://schemas.microsoft.com/office/drawing/2014/main" id="{F1262064-8507-DBE6-F5BD-447A61FB6E82}"/>
              </a:ext>
            </a:extLst>
          </p:cNvPr>
          <p:cNvGrpSpPr/>
          <p:nvPr/>
        </p:nvGrpSpPr>
        <p:grpSpPr>
          <a:xfrm>
            <a:off x="39614" y="0"/>
            <a:ext cx="1512168" cy="281843"/>
            <a:chOff x="39614" y="0"/>
            <a:chExt cx="1512168" cy="281843"/>
          </a:xfrm>
        </p:grpSpPr>
        <p:sp>
          <p:nvSpPr>
            <p:cNvPr id="3" name="Rettangolo 2">
              <a:hlinkClick r:id="rId2" action="ppaction://hlinksldjump"/>
              <a:extLst>
                <a:ext uri="{FF2B5EF4-FFF2-40B4-BE49-F238E27FC236}">
                  <a16:creationId xmlns:a16="http://schemas.microsoft.com/office/drawing/2014/main" id="{87BCBAE4-8F65-2B5D-9E5C-F22FE4F6D2C4}"/>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4" name="Freccia a destra 3">
              <a:hlinkClick r:id="rId2" action="ppaction://hlinksldjump"/>
              <a:extLst>
                <a:ext uri="{FF2B5EF4-FFF2-40B4-BE49-F238E27FC236}">
                  <a16:creationId xmlns:a16="http://schemas.microsoft.com/office/drawing/2014/main" id="{6BD95195-EA95-1D96-D125-D6E371F84571}"/>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7515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7">
            <a:extLst>
              <a:ext uri="{FF2B5EF4-FFF2-40B4-BE49-F238E27FC236}">
                <a16:creationId xmlns:a16="http://schemas.microsoft.com/office/drawing/2014/main" id="{B314BACE-6F4F-4C18-B09B-2351A879A69F}"/>
              </a:ext>
            </a:extLst>
          </p:cNvPr>
          <p:cNvSpPr txBox="1"/>
          <p:nvPr/>
        </p:nvSpPr>
        <p:spPr>
          <a:xfrm>
            <a:off x="1487488" y="1812354"/>
            <a:ext cx="8856984" cy="360362"/>
          </a:xfrm>
          <a:prstGeom prst="rect">
            <a:avLst/>
          </a:prstGeom>
          <a:solidFill>
            <a:srgbClr val="FF0000"/>
          </a:solidFill>
        </p:spPr>
        <p:txBody>
          <a:bodyPr anchor="ctr" anchorCtr="0"/>
          <a:lstStyle/>
          <a:p>
            <a:pPr algn="ctr">
              <a:lnSpc>
                <a:spcPts val="2600"/>
              </a:lnSpc>
              <a:defRPr/>
            </a:pPr>
            <a:r>
              <a:rPr lang="it-IT" sz="1900" b="1" cap="small" dirty="0">
                <a:solidFill>
                  <a:srgbClr val="FFFFFF"/>
                </a:solidFill>
                <a:latin typeface="Open Sans" panose="020B0606030504020204" pitchFamily="34" charset="0"/>
                <a:ea typeface="Open Sans" panose="020B0606030504020204" pitchFamily="34" charset="0"/>
                <a:cs typeface="Open Sans" panose="020B0606030504020204" pitchFamily="34" charset="0"/>
              </a:rPr>
              <a:t>Principali indicatori di bilancio e parametri macroeconomici 2022-2025</a:t>
            </a:r>
          </a:p>
        </p:txBody>
      </p:sp>
      <p:sp>
        <p:nvSpPr>
          <p:cNvPr id="6" name="CasellaDiTesto 10">
            <a:extLst>
              <a:ext uri="{FF2B5EF4-FFF2-40B4-BE49-F238E27FC236}">
                <a16:creationId xmlns:a16="http://schemas.microsoft.com/office/drawing/2014/main" id="{52F85FD1-69E5-046E-6931-5CB5138E7D08}"/>
              </a:ext>
            </a:extLst>
          </p:cNvPr>
          <p:cNvSpPr txBox="1">
            <a:spLocks noChangeArrowheads="1"/>
          </p:cNvSpPr>
          <p:nvPr/>
        </p:nvSpPr>
        <p:spPr bwMode="auto">
          <a:xfrm>
            <a:off x="1487488" y="5455558"/>
            <a:ext cx="8856984" cy="506559"/>
          </a:xfrm>
          <a:prstGeom prst="rect">
            <a:avLst/>
          </a:prstGeom>
          <a:solidFill>
            <a:srgbClr val="FFFFFF"/>
          </a:solidFill>
          <a:ln>
            <a:noFill/>
          </a:ln>
        </p:spPr>
        <p:txBody>
          <a:bodyPr wrap="square" lIns="18000" tIns="10800" rIns="18000" bIns="10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1050" dirty="0">
                <a:solidFill>
                  <a:srgbClr val="000000"/>
                </a:solidFill>
                <a:latin typeface="Open Sans" panose="020B0606030504020204" pitchFamily="34" charset="0"/>
                <a:cs typeface="Open Sans" panose="020B0606030504020204" pitchFamily="34" charset="0"/>
              </a:rPr>
              <a:t>Fonte: Elaborazioni FNC Ricerca su dati Istat, Commissione europea e Banca dati Aida</a:t>
            </a:r>
          </a:p>
          <a:p>
            <a:r>
              <a:rPr lang="it-IT" altLang="it-IT" sz="1050" dirty="0">
                <a:solidFill>
                  <a:srgbClr val="000000"/>
                </a:solidFill>
                <a:latin typeface="Open Sans" panose="020B0606030504020204" pitchFamily="34" charset="0"/>
                <a:cs typeface="Open Sans" panose="020B0606030504020204" pitchFamily="34" charset="0"/>
              </a:rPr>
              <a:t>^I dati relativi ai bilanci 2024 sono stimati su un campione parziale di società (554 mila)</a:t>
            </a:r>
          </a:p>
          <a:p>
            <a:r>
              <a:rPr lang="it-IT" altLang="it-IT" sz="1050" dirty="0">
                <a:solidFill>
                  <a:srgbClr val="000000"/>
                </a:solidFill>
                <a:latin typeface="Open Sans" panose="020B0606030504020204" pitchFamily="34" charset="0"/>
                <a:cs typeface="Open Sans" panose="020B0606030504020204" pitchFamily="34" charset="0"/>
              </a:rPr>
              <a:t>*Il dato relativo ai Ricavi 2025 e 2026 è stimato da FNC Ricerca. I dati relativi al </a:t>
            </a:r>
            <a:r>
              <a:rPr lang="it-IT" altLang="it-IT" sz="1050" dirty="0" err="1">
                <a:solidFill>
                  <a:srgbClr val="000000"/>
                </a:solidFill>
                <a:latin typeface="Open Sans" panose="020B0606030504020204" pitchFamily="34" charset="0"/>
                <a:cs typeface="Open Sans" panose="020B0606030504020204" pitchFamily="34" charset="0"/>
              </a:rPr>
              <a:t>Pil</a:t>
            </a:r>
            <a:r>
              <a:rPr lang="it-IT" altLang="it-IT" sz="1050" dirty="0">
                <a:solidFill>
                  <a:srgbClr val="000000"/>
                </a:solidFill>
                <a:latin typeface="Open Sans" panose="020B0606030504020204" pitchFamily="34" charset="0"/>
                <a:cs typeface="Open Sans" panose="020B0606030504020204" pitchFamily="34" charset="0"/>
              </a:rPr>
              <a:t> e all’inflazione sono stime Istat.</a:t>
            </a:r>
          </a:p>
        </p:txBody>
      </p:sp>
      <p:graphicFrame>
        <p:nvGraphicFramePr>
          <p:cNvPr id="2" name="Tabella 1">
            <a:extLst>
              <a:ext uri="{FF2B5EF4-FFF2-40B4-BE49-F238E27FC236}">
                <a16:creationId xmlns:a16="http://schemas.microsoft.com/office/drawing/2014/main" id="{D3FB2A1B-5B23-D7BC-EDEE-79360DD459E5}"/>
              </a:ext>
            </a:extLst>
          </p:cNvPr>
          <p:cNvGraphicFramePr>
            <a:graphicFrameLocks noGrp="1"/>
          </p:cNvGraphicFramePr>
          <p:nvPr>
            <p:extLst>
              <p:ext uri="{D42A27DB-BD31-4B8C-83A1-F6EECF244321}">
                <p14:modId xmlns:p14="http://schemas.microsoft.com/office/powerpoint/2010/main" val="3709096506"/>
              </p:ext>
            </p:extLst>
          </p:nvPr>
        </p:nvGraphicFramePr>
        <p:xfrm>
          <a:off x="1487488" y="2169000"/>
          <a:ext cx="8856985" cy="3217126"/>
        </p:xfrm>
        <a:graphic>
          <a:graphicData uri="http://schemas.openxmlformats.org/drawingml/2006/table">
            <a:tbl>
              <a:tblPr firstRow="1" firstCol="1" bandRow="1">
                <a:tableStyleId>{5C22544A-7EE6-4342-B048-85BDC9FD1C3A}</a:tableStyleId>
              </a:tblPr>
              <a:tblGrid>
                <a:gridCol w="3732189">
                  <a:extLst>
                    <a:ext uri="{9D8B030D-6E8A-4147-A177-3AD203B41FA5}">
                      <a16:colId xmlns:a16="http://schemas.microsoft.com/office/drawing/2014/main" val="3981700346"/>
                    </a:ext>
                  </a:extLst>
                </a:gridCol>
                <a:gridCol w="1281199">
                  <a:extLst>
                    <a:ext uri="{9D8B030D-6E8A-4147-A177-3AD203B41FA5}">
                      <a16:colId xmlns:a16="http://schemas.microsoft.com/office/drawing/2014/main" val="2658928135"/>
                    </a:ext>
                  </a:extLst>
                </a:gridCol>
                <a:gridCol w="1281199">
                  <a:extLst>
                    <a:ext uri="{9D8B030D-6E8A-4147-A177-3AD203B41FA5}">
                      <a16:colId xmlns:a16="http://schemas.microsoft.com/office/drawing/2014/main" val="626871498"/>
                    </a:ext>
                  </a:extLst>
                </a:gridCol>
                <a:gridCol w="1281199">
                  <a:extLst>
                    <a:ext uri="{9D8B030D-6E8A-4147-A177-3AD203B41FA5}">
                      <a16:colId xmlns:a16="http://schemas.microsoft.com/office/drawing/2014/main" val="1922803121"/>
                    </a:ext>
                  </a:extLst>
                </a:gridCol>
                <a:gridCol w="1281199">
                  <a:extLst>
                    <a:ext uri="{9D8B030D-6E8A-4147-A177-3AD203B41FA5}">
                      <a16:colId xmlns:a16="http://schemas.microsoft.com/office/drawing/2014/main" val="313938167"/>
                    </a:ext>
                  </a:extLst>
                </a:gridCol>
              </a:tblGrid>
              <a:tr h="323363">
                <a:tc>
                  <a:txBody>
                    <a:bodyPr/>
                    <a:lstStyle/>
                    <a:p>
                      <a:pPr algn="l" rtl="0" fontAlgn="ctr"/>
                      <a:r>
                        <a:rPr lang="it-IT" sz="14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Indicatori</a:t>
                      </a:r>
                      <a:endParaRPr lang="it-IT"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4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2023</a:t>
                      </a:r>
                      <a:endParaRPr lang="it-IT"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4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2024^</a:t>
                      </a:r>
                      <a:endParaRPr lang="it-IT"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4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2025*</a:t>
                      </a:r>
                      <a:endParaRPr lang="it-IT"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4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2026*</a:t>
                      </a:r>
                      <a:endParaRPr lang="it-IT" sz="14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4520112"/>
                  </a:ext>
                </a:extLst>
              </a:tr>
              <a:tr h="336298">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Ricavi nominali</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3,2%</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0,1%</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2,9%</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564668"/>
                  </a:ext>
                </a:extLst>
              </a:tr>
              <a:tr h="323363">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Ricavi reali</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-3,0%</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-0,5%</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7674642"/>
                  </a:ext>
                </a:extLst>
              </a:tr>
              <a:tr h="323363">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Occupati dipendenti</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3,2%</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12,7%</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rowSpan="4" gridSpan="2">
                  <a:txBody>
                    <a:bodyPr/>
                    <a:lstStyle/>
                    <a:p>
                      <a:pPr algn="l" rtl="0" fontAlgn="ctr"/>
                      <a:r>
                        <a:rPr lang="it-IT" sz="24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p>
                    <a:p>
                      <a:pPr algn="l" rtl="0" fontAlgn="ctr"/>
                      <a:r>
                        <a:rPr lang="it-IT" sz="24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it-IT" sz="2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rowSpan="4" hMerge="1">
                  <a:txBody>
                    <a:bodyPr/>
                    <a:lstStyle/>
                    <a:p>
                      <a:endParaRPr dirty="0"/>
                    </a:p>
                  </a:txBody>
                  <a:tcPr marL="7620" marR="7620" marT="7620" marB="0" anchor="ct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948579514"/>
                  </a:ext>
                </a:extLst>
              </a:tr>
              <a:tr h="323363">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Mol</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8,9%</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2160744599"/>
                  </a:ext>
                </a:extLst>
              </a:tr>
              <a:tr h="323363">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Società in Utile </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84,6%</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84,2%</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828561938"/>
                  </a:ext>
                </a:extLst>
              </a:tr>
              <a:tr h="323363">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PN/Attivo</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43,6%</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44,6%</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lang="it-IT"/>
                    </a:p>
                  </a:txBody>
                  <a:tcPr/>
                </a:tc>
                <a:tc hMerge="1" vMerge="1">
                  <a:txBody>
                    <a:bodyPr/>
                    <a:lstStyle/>
                    <a:p>
                      <a:endParaRPr lang="it-IT"/>
                    </a:p>
                  </a:txBody>
                  <a:tcPr/>
                </a:tc>
                <a:extLst>
                  <a:ext uri="{0D108BD9-81ED-4DB2-BD59-A6C34878D82A}">
                    <a16:rowId xmlns:a16="http://schemas.microsoft.com/office/drawing/2014/main" val="3276006081"/>
                  </a:ext>
                </a:extLst>
              </a:tr>
              <a:tr h="29392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100" b="1"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it-IT" sz="1100" b="1" u="none" strike="noStrike" kern="12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Pil</a:t>
                      </a:r>
                      <a:r>
                        <a:rPr lang="it-IT" sz="1100" b="1" u="none" strike="noStrike" kern="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nominale</a:t>
                      </a: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7,2%</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2,7%</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2,5%</a:t>
                      </a: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2,6%</a:t>
                      </a:r>
                    </a:p>
                  </a:txBody>
                  <a:tcPr marL="7620" marR="7620" marT="7620" marB="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3363">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Pil reale</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0,7%</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0,5%</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0,8%</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202108"/>
                  </a:ext>
                </a:extLst>
              </a:tr>
              <a:tr h="323363">
                <a:tc>
                  <a:txBody>
                    <a:bodyPr/>
                    <a:lstStyle/>
                    <a:p>
                      <a:pPr algn="l"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Deflatore </a:t>
                      </a:r>
                      <a:r>
                        <a:rPr lang="it-IT" sz="1100" u="none" strike="noStrike"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Pil</a:t>
                      </a:r>
                      <a:endParaRPr lang="it-IT" sz="11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12700" cmpd="sng">
                      <a:noFill/>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6,2%</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it-IT" sz="110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1,8%</a:t>
                      </a:r>
                      <a:endParaRPr lang="it-IT"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7620" marR="7620" marT="7620" marB="0" anchor="ctr">
                    <a:lnL w="28575" cap="flat" cmpd="sng" algn="ctr">
                      <a:solidFill>
                        <a:srgbClr val="FFFFFF"/>
                      </a:solidFill>
                      <a:prstDash val="solid"/>
                      <a:round/>
                      <a:headEnd type="none" w="med" len="med"/>
                      <a:tailEnd type="none" w="med" len="med"/>
                    </a:lnL>
                    <a:lnR w="12700" cmpd="sng">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347843"/>
                  </a:ext>
                </a:extLst>
              </a:tr>
            </a:tbl>
          </a:graphicData>
        </a:graphic>
      </p:graphicFrame>
      <p:grpSp>
        <p:nvGrpSpPr>
          <p:cNvPr id="4" name="Gruppo 3">
            <a:extLst>
              <a:ext uri="{FF2B5EF4-FFF2-40B4-BE49-F238E27FC236}">
                <a16:creationId xmlns:a16="http://schemas.microsoft.com/office/drawing/2014/main" id="{41AC52E7-FEDD-C975-5002-16A1E47C3D61}"/>
              </a:ext>
            </a:extLst>
          </p:cNvPr>
          <p:cNvGrpSpPr/>
          <p:nvPr/>
        </p:nvGrpSpPr>
        <p:grpSpPr>
          <a:xfrm>
            <a:off x="39614" y="0"/>
            <a:ext cx="1512168" cy="281843"/>
            <a:chOff x="39614" y="0"/>
            <a:chExt cx="1512168" cy="281843"/>
          </a:xfrm>
        </p:grpSpPr>
        <p:sp>
          <p:nvSpPr>
            <p:cNvPr id="5" name="Rettangolo 4">
              <a:hlinkClick r:id="rId3" action="ppaction://hlinksldjump"/>
              <a:extLst>
                <a:ext uri="{FF2B5EF4-FFF2-40B4-BE49-F238E27FC236}">
                  <a16:creationId xmlns:a16="http://schemas.microsoft.com/office/drawing/2014/main" id="{B08D12C9-BF72-1AB6-951C-AC56BC426294}"/>
                </a:ext>
              </a:extLst>
            </p:cNvPr>
            <p:cNvSpPr/>
            <p:nvPr/>
          </p:nvSpPr>
          <p:spPr>
            <a:xfrm>
              <a:off x="327646" y="0"/>
              <a:ext cx="1224136" cy="260648"/>
            </a:xfrm>
            <a:prstGeom prst="rect">
              <a:avLst/>
            </a:prstGeom>
            <a:solidFill>
              <a:srgbClr val="E41F13"/>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it-IT" sz="9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Torna al sommario</a:t>
              </a:r>
            </a:p>
          </p:txBody>
        </p:sp>
        <p:sp>
          <p:nvSpPr>
            <p:cNvPr id="7" name="Freccia a destra 6">
              <a:hlinkClick r:id="rId3" action="ppaction://hlinksldjump"/>
              <a:extLst>
                <a:ext uri="{FF2B5EF4-FFF2-40B4-BE49-F238E27FC236}">
                  <a16:creationId xmlns:a16="http://schemas.microsoft.com/office/drawing/2014/main" id="{D0FE15FB-CCAE-04ED-ED64-E6093CA18D31}"/>
                </a:ext>
              </a:extLst>
            </p:cNvPr>
            <p:cNvSpPr/>
            <p:nvPr/>
          </p:nvSpPr>
          <p:spPr>
            <a:xfrm rot="10800000">
              <a:off x="39614" y="21195"/>
              <a:ext cx="288032" cy="260648"/>
            </a:xfrm>
            <a:prstGeom prst="rightArrow">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9" name="CasellaDiTesto 8">
            <a:extLst>
              <a:ext uri="{FF2B5EF4-FFF2-40B4-BE49-F238E27FC236}">
                <a16:creationId xmlns:a16="http://schemas.microsoft.com/office/drawing/2014/main" id="{EF2A2EBA-B030-DD15-0A9B-F712DE9EA611}"/>
              </a:ext>
            </a:extLst>
          </p:cNvPr>
          <p:cNvSpPr txBox="1"/>
          <p:nvPr/>
        </p:nvSpPr>
        <p:spPr>
          <a:xfrm>
            <a:off x="462484" y="521668"/>
            <a:ext cx="5087838" cy="457200"/>
          </a:xfrm>
          <a:prstGeom prst="rect">
            <a:avLst/>
          </a:prstGeom>
          <a:noFill/>
        </p:spPr>
        <p:txBody>
          <a:bodyPr wrap="square">
            <a:spAutoFit/>
          </a:bodyPr>
          <a:lstStyle>
            <a:defPPr>
              <a:defRPr lang="it-IT"/>
            </a:defPPr>
            <a:lvl1pPr>
              <a:lnSpc>
                <a:spcPts val="2700"/>
              </a:lnSpc>
              <a:defRPr sz="2800" b="1" kern="0">
                <a:solidFill>
                  <a:srgbClr val="09386A"/>
                </a:solidFill>
                <a:latin typeface="Open Sans" panose="020B0606030504020204" pitchFamily="34" charset="0"/>
                <a:ea typeface="Open Sans" panose="020B0606030504020204" pitchFamily="34" charset="0"/>
                <a:cs typeface="Open Sans" panose="020B0606030504020204" pitchFamily="34" charset="0"/>
              </a:defRPr>
            </a:lvl1pPr>
          </a:lstStyle>
          <a:p>
            <a:r>
              <a:rPr lang="it-IT" dirty="0"/>
              <a:t>Sintesi dei dati</a:t>
            </a:r>
          </a:p>
        </p:txBody>
      </p:sp>
    </p:spTree>
    <p:extLst>
      <p:ext uri="{BB962C8B-B14F-4D97-AF65-F5344CB8AC3E}">
        <p14:creationId xmlns:p14="http://schemas.microsoft.com/office/powerpoint/2010/main" val="4073610152"/>
      </p:ext>
    </p:extLst>
  </p:cSld>
  <p:clrMapOvr>
    <a:masterClrMapping/>
  </p:clrMapOvr>
</p:sld>
</file>

<file path=ppt/theme/theme1.xml><?xml version="1.0" encoding="utf-8"?>
<a:theme xmlns:a="http://schemas.openxmlformats.org/drawingml/2006/main" name="Modello_euk">
  <a:themeElements>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Modello_eu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Modello_euk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Modello_euk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Modello_euk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Modello_euk 6">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Modello_euk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9</TotalTime>
  <Words>2479</Words>
  <Application>Microsoft Office PowerPoint</Application>
  <PresentationFormat>Widescreen</PresentationFormat>
  <Paragraphs>261</Paragraphs>
  <Slides>28</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ＭＳ Ｐゴシック</vt:lpstr>
      <vt:lpstr>Arial</vt:lpstr>
      <vt:lpstr>Calibri</vt:lpstr>
      <vt:lpstr>Open Sans</vt:lpstr>
      <vt:lpstr>Times New Roman</vt:lpstr>
      <vt:lpstr>Verdana</vt:lpstr>
      <vt:lpstr>Wingdings</vt:lpstr>
      <vt:lpstr>Modello_euk</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Nico</dc:creator>
  <cp:lastModifiedBy>Sergio D'Elia</cp:lastModifiedBy>
  <cp:revision>744</cp:revision>
  <cp:lastPrinted>2026-02-04T11:36:02Z</cp:lastPrinted>
  <dcterms:created xsi:type="dcterms:W3CDTF">2008-09-17T12:56:42Z</dcterms:created>
  <dcterms:modified xsi:type="dcterms:W3CDTF">2026-02-17T10:22:52Z</dcterms:modified>
</cp:coreProperties>
</file>